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310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259" r:id="rId1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950A-8FA4-4184-90BC-E2EA062AD302}" type="datetimeFigureOut">
              <a:rPr lang="th-TH" smtClean="0"/>
              <a:pPr/>
              <a:t>26/01/66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F2EF3-7F57-4883-A02B-83E5617A34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213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47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491BD-6194-4E51-ABE5-08A78BA5D13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477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077828-BA68-4FDB-B286-F99BFA8E39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กฎหมายสิ่งแวดล้อม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สงวนลิขสิทธิ์ โดย บริษัท เอไอเอ็ม คอนซัลแตนท์ จำกัด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B0AFA1-087E-401B-9EE8-E2A9F81D286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26/01/66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0052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26/01/66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1307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26/01/66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12625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26/01/66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7073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26/01/66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9775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26/01/66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4727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26/01/66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8349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26/01/66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71205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26/01/66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93909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26/01/66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88386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26/01/66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27020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2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26/01/66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6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533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 dirty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 dirty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2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 dirty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4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ประกาศกรมสวัสดิการและคุ้มครอง</a:t>
            </a:r>
            <a:r>
              <a:rPr lang="th-TH" altLang="en-US" sz="3400" dirty="0" smtClean="0">
                <a:solidFill>
                  <a:prstClr val="black"/>
                </a:solidFill>
              </a:rPr>
              <a:t>แรงงาน เรื่อง </a:t>
            </a:r>
            <a:r>
              <a:rPr lang="th-TH" altLang="en-US" sz="3400" dirty="0">
                <a:solidFill>
                  <a:prstClr val="black"/>
                </a:solidFill>
              </a:rPr>
              <a:t>หลักเกณฑ์และวิธีการแจ้งการดำเนินการหรือส่งเอกสารตามมาตรฐานในการบริหารและการจัดการด้านความปลอดภัยอาชีวอนามัยและสภาพแวดล้อมในการทำงานทางสื่ออิเล็กทรอนิกส์ </a:t>
            </a:r>
            <a:r>
              <a:rPr lang="th-TH" altLang="en-US" sz="3400" dirty="0" smtClean="0">
                <a:solidFill>
                  <a:prstClr val="black"/>
                </a:solidFill>
              </a:rPr>
              <a:t>พ.ศ. </a:t>
            </a:r>
            <a:r>
              <a:rPr lang="th-TH" altLang="en-US" sz="3400" dirty="0">
                <a:solidFill>
                  <a:prstClr val="black"/>
                </a:solidFill>
              </a:rPr>
              <a:t>2553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 smtClean="0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 smtClean="0">
                <a:solidFill>
                  <a:prstClr val="black"/>
                </a:solidFill>
              </a:rPr>
              <a:t> </a:t>
            </a:r>
            <a:r>
              <a:rPr lang="th-TH" altLang="en-US" sz="3400" dirty="0">
                <a:solidFill>
                  <a:prstClr val="black"/>
                </a:solidFill>
              </a:rPr>
              <a:t>17 มีนาคม 2553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10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itchFamily="2" charset="2"/>
              <a:buChar char="q"/>
            </a:pPr>
            <a:r>
              <a:rPr lang="th-TH" dirty="0">
                <a:latin typeface="Cordia New" pitchFamily="34" charset="-34"/>
              </a:rPr>
              <a:t>18) การรายงานผลการดำเนินงานของเจ้าหน้าที่ความปลอดภัยในการทำงานระดับวิชาชีพตามข้อ 37 แห่งกฎกระทรวง กำหนดมาตรฐานในการบริหารและการจัดการด้านความปลอดภัย อาชีวอนามัย และสภาพแวดล้อมในการทำงาน พ.ศ. </a:t>
            </a:r>
            <a:r>
              <a:rPr lang="th-TH" dirty="0" smtClean="0">
                <a:latin typeface="Cordia New" pitchFamily="34" charset="-34"/>
              </a:rPr>
              <a:t>2549</a:t>
            </a:r>
          </a:p>
          <a:p>
            <a:pPr marL="538163" indent="-363538">
              <a:buFont typeface="Wingdings" pitchFamily="2" charset="2"/>
              <a:buChar char="q"/>
            </a:pPr>
            <a:r>
              <a:rPr lang="th-TH" dirty="0">
                <a:latin typeface="Cordia New" pitchFamily="34" charset="-34"/>
              </a:rPr>
              <a:t>19) การแจ้งกรณีลูกจ้างประสบอันตรายเจ็บป่วยหรือสูญหายตามข้อ 38 แห่งกฎกระทรวง กำหนดมาตรฐานในการบริหารและการจัดการด้านความปลอดภัย อาชีวอนามัย และสภาพแวดล้อมในการทำงาน พ.ศ. 2549</a:t>
            </a:r>
            <a:endParaRPr lang="th-TH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00784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11</a:t>
            </a:fld>
            <a:endParaRPr lang="en-US" altLang="en-US" sz="1000" b="0" dirty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2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ประกาศฉบับนี้ให้ใช้บังคับตั้งแต่วันถัดจากวันประกาศในราชกิจจา</a:t>
            </a:r>
            <a:r>
              <a:rPr lang="th-TH" dirty="0" err="1">
                <a:latin typeface="Cordia New" pitchFamily="34" charset="-34"/>
              </a:rPr>
              <a:t>นุเบกษา</a:t>
            </a:r>
            <a:r>
              <a:rPr lang="th-TH" dirty="0">
                <a:latin typeface="Cordia New" pitchFamily="34" charset="-34"/>
              </a:rPr>
              <a:t>เป็นต้น</a:t>
            </a:r>
            <a:r>
              <a:rPr lang="th-TH" dirty="0" smtClean="0">
                <a:latin typeface="Cordia New" pitchFamily="34" charset="-34"/>
              </a:rPr>
              <a:t>ไป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อาศัยอำนาจตามความในมาตรา 18 แห่งพระราชบัญญัติคุ้มครองแรงงาน</a:t>
            </a:r>
            <a:r>
              <a:rPr lang="th-TH" dirty="0" err="1">
                <a:latin typeface="Cordia New" pitchFamily="34" charset="-34"/>
              </a:rPr>
              <a:t>พ.ศ</a:t>
            </a:r>
            <a:r>
              <a:rPr lang="th-TH" dirty="0">
                <a:latin typeface="Cordia New" pitchFamily="34" charset="-34"/>
              </a:rPr>
              <a:t> 2541 </a:t>
            </a:r>
          </a:p>
          <a:p>
            <a:pPr marL="174625"/>
            <a:r>
              <a:rPr lang="th-TH" dirty="0">
                <a:latin typeface="Cordia New" pitchFamily="34" charset="-34"/>
              </a:rPr>
              <a:t>   กำหนดให้นายจ้างต้องแจ้งการดำเนินการอย่างไรอย่างหนึ่งหรือส่งเอกสารต่ออธิบดีหรือผู้ซึ่งอธิบดีมอบหมายหรือพนักงานตรวจแรงงานซึ่งนายจ้างอาจแจ้งหรือส่งทางสื่ออิเล็กทรอนิกส์ตามหลักเกณฑ์และวิธีการที่อธิบดีประกาศกำหนด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นายจ้างหากประสงค์จะแจ้งการดำเนินการหรือส่งเอกสารต้องลงทะเบียนเพื่อขอรับชื่อผู้ใช้ </a:t>
            </a:r>
            <a:r>
              <a:rPr lang="en-US" dirty="0">
                <a:latin typeface="Cordia New" pitchFamily="34" charset="-34"/>
              </a:rPr>
              <a:t>username </a:t>
            </a:r>
            <a:r>
              <a:rPr lang="th-TH" dirty="0">
                <a:latin typeface="Cordia New" pitchFamily="34" charset="-34"/>
              </a:rPr>
              <a:t>และรหัสผู้ใช้ </a:t>
            </a:r>
            <a:r>
              <a:rPr lang="en-US" dirty="0">
                <a:latin typeface="Cordia New" pitchFamily="34" charset="-34"/>
              </a:rPr>
              <a:t>Password </a:t>
            </a:r>
            <a:r>
              <a:rPr lang="th-TH" dirty="0">
                <a:latin typeface="Cordia New" pitchFamily="34" charset="-34"/>
              </a:rPr>
              <a:t>ทางระบบเครือข่ายอินเตอร์เน็ต </a:t>
            </a:r>
            <a:r>
              <a:rPr lang="en-US" dirty="0">
                <a:latin typeface="Cordia New" pitchFamily="34" charset="-34"/>
              </a:rPr>
              <a:t>www.lobour.go.th </a:t>
            </a:r>
            <a:r>
              <a:rPr lang="th-TH" dirty="0">
                <a:latin typeface="Cordia New" pitchFamily="34" charset="-34"/>
              </a:rPr>
              <a:t>ทั้งนี้ การลงทะเบียนเพื่อขอรับชื่อผู้ใช้และรหัสผู้ใช้ทางระบบเครือข่ายทางอินเตอร์เน็ต เพื่อแจ้งการดำเนินการหรือส่งเอกสารทางสื่ออิเล็กทรอนิกส์ ไม่เป็นการตัดสิทธิ์ของนายจ้างในการแจ้งการดำเนินการหรือส่งเอกสารด้วยตนเองทางไปรษณีย์หรือทางโทรศัพท์แต่อย่าง</a:t>
            </a:r>
            <a:r>
              <a:rPr lang="th-TH" dirty="0" smtClean="0">
                <a:latin typeface="Cordia New" pitchFamily="34" charset="-34"/>
              </a:rPr>
              <a:t>ใด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การแจ้งการดำเนินการหรือส่งเอกสารต่ออธิบดีผู้ซึ่งอธิบดีมอบหมายหรือพนักงานตรวจแรงงานนายจ้างอาจแจ้งหรือส่งทางสื่ออิเล็กทรอนิกส์สำหรับการแจ้งหรือส่งดังต่อไปนี้</a:t>
            </a:r>
            <a:endParaRPr lang="th-TH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53785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1) การแจ้งรายละเอียดของสารเคมีอันตรายในสถานประกอบการตามข้อ 5 แห่งประกาศกระทรวงมหาดไทย เรื่อง ความปลอดภัยในการทำงานเกี่ยวกับสารเคมีอันตราย ลงวันที่ 22 สิงหาคม </a:t>
            </a:r>
            <a:r>
              <a:rPr lang="th-TH" dirty="0" smtClean="0">
                <a:latin typeface="Cordia New" pitchFamily="34" charset="-34"/>
              </a:rPr>
              <a:t>พ.ศ. 2534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2) การรายงานความปลอดภัยและการประเมินการก่ออันตรายของสารเคมีอันตรายในสถานประกอบการตามข้อ 6 แห่งประกาศกระทรวงมหาดไทย เรื่อง ความปลอดภัยในการทำงานเกี่ยวกับสารเคมีอันตราย ลงวันที่ 22 สิงหาคม พ.ศ. </a:t>
            </a:r>
            <a:r>
              <a:rPr lang="th-TH" dirty="0" smtClean="0">
                <a:latin typeface="Cordia New" pitchFamily="34" charset="-34"/>
              </a:rPr>
              <a:t>2534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3) การรายงานผลการตรวจวัดปริมาณความเข้มข้นของสารเคมีอันตรายในบรรยากาศบริเวณสถานที่ทำงานและสถานที่เก็บสารเคมีอันตราย ตามข้อ 16 แห่งประกาศกระทรวงมหาดไทย เรื่อง ความปลอดภัยในการทำงานเกี่ยวกับสารเคมีอันตราย ลงวันที่ 22 สิงหาคม พ.ศ. 2534</a:t>
            </a:r>
            <a:endParaRPr lang="th-TH" dirty="0" smtClean="0">
              <a:latin typeface="Cordia New" pitchFamily="34" charset="-34"/>
            </a:endParaRPr>
          </a:p>
          <a:p>
            <a:pPr marL="538163" indent="-363538">
              <a:buFont typeface="Wingdings" panose="05000000000000000000" pitchFamily="2" charset="2"/>
              <a:buChar char="q"/>
            </a:pPr>
            <a:endParaRPr lang="th-TH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5378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31825" indent="-457200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4) การรายงานผลการฝึกซ้อมดับเพลิงและฝึกซ้อมหนีไฟตามข้อ 36 แห่งประกาศกระทรวงมหาดไทย เรื่อง การป้องกันและกันระงับอัคคีภัยในสถานประกอบการเพื่อความปลอดภัยในการทำงานสำหรับลูกจ้าง  ลงวันที่ 21 พฤศจิกายน พ.ศ. </a:t>
            </a:r>
            <a:r>
              <a:rPr lang="th-TH" dirty="0" smtClean="0">
                <a:latin typeface="Cordia New" pitchFamily="34" charset="-34"/>
              </a:rPr>
              <a:t>2534</a:t>
            </a:r>
          </a:p>
          <a:p>
            <a:pPr marL="631825" indent="-457200">
              <a:buFont typeface="Wingdings" panose="05000000000000000000" pitchFamily="2" charset="2"/>
              <a:buChar char="q"/>
            </a:pPr>
            <a:r>
              <a:rPr lang="th-TH" dirty="0">
                <a:latin typeface="Cordia New" pitchFamily="34" charset="-34"/>
              </a:rPr>
              <a:t>5) การรายงานการฝึกซ้อมความปลอดภัยในการทำงานในที่อับอากาศตามข้อ 21 แห่งกฎกระทรวง กำหนดมาตรฐานในการบริหารและการจัดการด้านความปลอดภัยอาชีวอนามัยในสภาพแวดล้อมในการทำงานในที่อับอากาศ พ.ศ. 2547 ประกอบข้อ 26 แห่งประกาศกรมสวัสดิการและคุ้มครองแรงงาน เรื่อง หลักเกณฑ์ วิธีการ และหลักสูตรการฝึกอบรมความปลอดภัยในการทำงานที่อับอากาศ ลงวันที่ 29 กันยายน พ.ศ. 2549 </a:t>
            </a:r>
            <a:endParaRPr lang="th-TH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53785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6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itchFamily="2" charset="2"/>
              <a:buChar char="q"/>
            </a:pPr>
            <a:r>
              <a:rPr lang="th-TH" dirty="0">
                <a:latin typeface="Cordia New" pitchFamily="34" charset="-34"/>
              </a:rPr>
              <a:t>6) การแจ้งจำนวนและปริมาณความแรงรังสีของต้นกำเนิดรังสี ตามข้อ 2 แห่งกฎกระทรวง กำหนดมาตรฐานในการบริหารและการจัดการด้านความปลอดภัย อาชีวอนามัย และสภาพแวดล้อมในการทำงานเกี่ยวกับรังสีชนิดของไอออน พ.ศ. </a:t>
            </a:r>
            <a:r>
              <a:rPr lang="th-TH" dirty="0" smtClean="0">
                <a:latin typeface="Cordia New" pitchFamily="34" charset="-34"/>
              </a:rPr>
              <a:t>2547</a:t>
            </a:r>
          </a:p>
          <a:p>
            <a:pPr marL="538163" indent="-363538">
              <a:buFont typeface="Wingdings" pitchFamily="2" charset="2"/>
              <a:buChar char="q"/>
            </a:pPr>
            <a:r>
              <a:rPr lang="th-TH" dirty="0">
                <a:latin typeface="Cordia New" pitchFamily="34" charset="-34"/>
              </a:rPr>
              <a:t>7) การแจ้งการเปลี่ยนแปลงจำนวนหรือปริมาณความแรงรังสีของต้นกำเนิดรังสีตามข้อ 2 แห่งกฎกระทรวง กำหนดมาตรฐานในการบริหารและการจัดการด้านความปลอดภัย อาชีวอนามัย และสภาพแวดล้อมในการทำงานเกี่ยวกับรังสีชนิดของไอออน พ.ศ. </a:t>
            </a:r>
            <a:r>
              <a:rPr lang="th-TH" dirty="0" smtClean="0">
                <a:latin typeface="Cordia New" pitchFamily="34" charset="-34"/>
              </a:rPr>
              <a:t>2547</a:t>
            </a:r>
          </a:p>
          <a:p>
            <a:pPr marL="538163" indent="-363538">
              <a:buFont typeface="Wingdings" pitchFamily="2" charset="2"/>
              <a:buChar char="q"/>
            </a:pPr>
            <a:r>
              <a:rPr lang="th-TH" dirty="0">
                <a:latin typeface="Cordia New" pitchFamily="34" charset="-34"/>
              </a:rPr>
              <a:t>8) การแจ้งชื่อและคุณสมบัติของผู้รับผิดชอบดำเนินการทางเทคนิคในเรื่องหนังสือตามข้อ 8 แห่งกฎกระทรวง กำหนดมาตรฐานในการบริหารและการจัดการด้านความปลอดภัย อาชีวอนามัย และสภาพแวดล้อมในการทำงานเกี่ยวกับรังสีชนิดของไอออน พ.ศ. 2547</a:t>
            </a:r>
            <a:endParaRPr lang="th-TH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53785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7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itchFamily="2" charset="2"/>
              <a:buChar char="q"/>
            </a:pPr>
            <a:r>
              <a:rPr lang="th-TH" dirty="0">
                <a:latin typeface="Cordia New" pitchFamily="34" charset="-34"/>
              </a:rPr>
              <a:t>9) การแจ้งชื่อและคุณสมบัติของผู้รับผิดชอบ ดำเนินการทางเทคนิคในเรื่องรังสีแทนผู้รับผิดชอบเดิมซึ่งพ้นหน้าที่ตามข้อ 8 แห่งกฎกระทรวง กำหนดมาตรฐานในการบริหารและการจัดการด้านความปลอดภัย อาชีวอนามัย และสภาพแวดล้อมในการทำงานเกี่ยวกับรังสีชนิดของไอออน พ.ศ. </a:t>
            </a:r>
            <a:r>
              <a:rPr lang="th-TH" dirty="0" smtClean="0">
                <a:latin typeface="Cordia New" pitchFamily="34" charset="-34"/>
              </a:rPr>
              <a:t>2547</a:t>
            </a:r>
          </a:p>
          <a:p>
            <a:pPr marL="538163" indent="-363538">
              <a:buFont typeface="Wingdings" pitchFamily="2" charset="2"/>
              <a:buChar char="q"/>
            </a:pPr>
            <a:r>
              <a:rPr lang="th-TH" dirty="0">
                <a:latin typeface="Cordia New" pitchFamily="34" charset="-34"/>
              </a:rPr>
              <a:t>10) การรายงานการปฏิบัติงานของผู้รับผิดชอบดำเนินการทางด้านเทคนิคในเรื่องรังสีตามข้อ 24 แห่งกฎกระทรวง กำหนดมาตรฐานในการบริหารและการจัดการด้านความปลอดภัย อาชีวอนามัย และสภาพแวดล้อมในการทำงานเกี่ยวกับรังสีชนิดของไอออน พ.ศ. </a:t>
            </a:r>
            <a:r>
              <a:rPr lang="th-TH" dirty="0" smtClean="0">
                <a:latin typeface="Cordia New" pitchFamily="34" charset="-34"/>
              </a:rPr>
              <a:t>2547</a:t>
            </a:r>
          </a:p>
          <a:p>
            <a:pPr marL="538163" indent="-363538">
              <a:buFont typeface="Wingdings" pitchFamily="2" charset="2"/>
              <a:buChar char="q"/>
            </a:pPr>
            <a:r>
              <a:rPr lang="th-TH" dirty="0">
                <a:latin typeface="Cordia New" pitchFamily="34" charset="-34"/>
              </a:rPr>
              <a:t>11) การรายงานผลการตรวจสุขภาพของลูกจ้างที่พบความผิดปกติหรือการเจ็บป่วยการให้การรักษาพยาบาลและการป้องกันแก้ไขตามข้อ 9 แห่งกฎกระทรวง กำหนดหลักเกณฑ์และวิธีการตรวจสุขภาพของลูกจ้างและส่งผลการตรวจแก่พนักงานตรวจแรงงาน </a:t>
            </a:r>
            <a:r>
              <a:rPr lang="th-TH" dirty="0" smtClean="0">
                <a:latin typeface="Cordia New" pitchFamily="34" charset="-34"/>
              </a:rPr>
              <a:t>พ.ศ. </a:t>
            </a:r>
            <a:r>
              <a:rPr lang="th-TH" dirty="0">
                <a:latin typeface="Cordia New" pitchFamily="34" charset="-34"/>
              </a:rPr>
              <a:t>2547</a:t>
            </a:r>
            <a:endParaRPr lang="th-TH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53785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8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itchFamily="2" charset="2"/>
              <a:buChar char="q"/>
            </a:pPr>
            <a:r>
              <a:rPr lang="th-TH" dirty="0">
                <a:latin typeface="Cordia New" pitchFamily="34" charset="-34"/>
              </a:rPr>
              <a:t>12) การแจ้งสถานที่การปฏิบัติงานเกี่ยวกับการให้ลูกจ้างทำงานประดาน้ำ ตามข้อ 3 แห่งกฎกระทรวง กำหนดมาตรฐานในการบริหารและการจัดการด้านความปลอดภัย อาชีวอนามัย และสภาพแวดล้อมในการทำงานเกี่ยวกับงานประดาน้ำ พ.ศ. </a:t>
            </a:r>
            <a:r>
              <a:rPr lang="th-TH" dirty="0" smtClean="0">
                <a:latin typeface="Cordia New" pitchFamily="34" charset="-34"/>
              </a:rPr>
              <a:t>2548</a:t>
            </a:r>
          </a:p>
          <a:p>
            <a:pPr marL="538163" indent="-363538">
              <a:buFont typeface="Wingdings" pitchFamily="2" charset="2"/>
              <a:buChar char="q"/>
            </a:pPr>
            <a:r>
              <a:rPr lang="th-TH" dirty="0">
                <a:latin typeface="Cordia New" pitchFamily="34" charset="-34"/>
              </a:rPr>
              <a:t>13) การรายงานผลการตรวจสุขภาพของลูกจ้างที่ผิดปกติหรือเจ็บป่วยซึ่งได้รับอันตรายจากความร้อน ตามข้อ 22 แห่งกฎกระทรวง กำหนดมาตรฐานในการบริหารและการจัดการด้านความปลอดภัย อาชีวอนามัย และสภาพแวดล้อมในการทำงานเกี่ยวกับความร้อน แสงสว่าง และเสียง พ.ศ. </a:t>
            </a:r>
            <a:r>
              <a:rPr lang="th-TH" dirty="0" smtClean="0">
                <a:latin typeface="Cordia New" pitchFamily="34" charset="-34"/>
              </a:rPr>
              <a:t>2549</a:t>
            </a:r>
          </a:p>
          <a:p>
            <a:pPr marL="538163" indent="-363538">
              <a:buFont typeface="Wingdings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14) </a:t>
            </a:r>
            <a:r>
              <a:rPr lang="th-TH" dirty="0">
                <a:latin typeface="Cordia New" pitchFamily="34" charset="-34"/>
              </a:rPr>
              <a:t>การรายงานผลการตรวจสุขภาพของลูกจ้างที่ผิดปกติหรือเจ็บป่วยซึ่งได้รับอันตรายจากแสงสว่าง ตามข้อ 22 แห่งกฎกระทรวง กำหนดมาตรฐานในการบริหารและการจัดการด้านความปลอดภัย อาชีวอนามัย และสภาพแวดล้อมในการทำงานเกี่ยวกับความร้อน แสงสว่าง และเสียง พ.ศ. 2549</a:t>
            </a:r>
            <a:endParaRPr lang="th-TH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11488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9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itchFamily="2" charset="2"/>
              <a:buChar char="q"/>
            </a:pPr>
            <a:r>
              <a:rPr lang="th-TH" dirty="0">
                <a:latin typeface="Cordia New" pitchFamily="34" charset="-34"/>
              </a:rPr>
              <a:t>15) การรายงานผลการตรวจสุขภาพของลูกจ้างที่ผิดปกติหรือเจ็บป่วยซึ่งได้รับอันตรายจากเสียง ตามข้อ 22 แห่งกฎกระทรวง กำหนดมาตรฐานในการบริหารและการจัดการด้านความปลอดภัย อาชีวอนามัย และสภาพแวดล้อมในการทำงานเกี่ยวกับความร้อน แสงสว่าง และเสียง พ.ศ. </a:t>
            </a:r>
            <a:r>
              <a:rPr lang="th-TH" dirty="0" smtClean="0">
                <a:latin typeface="Cordia New" pitchFamily="34" charset="-34"/>
              </a:rPr>
              <a:t>2549</a:t>
            </a:r>
          </a:p>
          <a:p>
            <a:pPr marL="538163" indent="-363538">
              <a:buFont typeface="Wingdings" pitchFamily="2" charset="2"/>
              <a:buChar char="q"/>
            </a:pPr>
            <a:r>
              <a:rPr lang="th-TH" dirty="0">
                <a:latin typeface="Cordia New" pitchFamily="34" charset="-34"/>
              </a:rPr>
              <a:t>16) การแจ้งชื่อเจ้าหน้าที่ความปลอดภัยในการทำงานเพื่อขึ้นทะเบียนต่อกรมสวัสดิการและคุ้มครองแรงงาน ตามข้อ 36 แห่งกฎกระทรวง กำหนดมาตรฐานในการบริหารและการจัดการด้านความปลอดภัย อาชีวอนามัย และสภาพแวดล้อมในการทำงาน พ.ศ. </a:t>
            </a:r>
            <a:r>
              <a:rPr lang="th-TH" dirty="0" smtClean="0">
                <a:latin typeface="Cordia New" pitchFamily="34" charset="-34"/>
              </a:rPr>
              <a:t>2549</a:t>
            </a:r>
          </a:p>
          <a:p>
            <a:pPr marL="538163" indent="-363538">
              <a:buFont typeface="Wingdings" pitchFamily="2" charset="2"/>
              <a:buChar char="q"/>
            </a:pPr>
            <a:r>
              <a:rPr lang="th-TH" dirty="0">
                <a:latin typeface="Cordia New" pitchFamily="34" charset="-34"/>
              </a:rPr>
              <a:t>17) การรายงานผลการดำเนินงานของเจ้าหน้าที่ความปลอดภัยในการทำงานระดับเทคนิคขั้นสูงตามข้อ 37 แห่งกฎกระทรวง กำหนดมาตรฐานในการบริหารและการจัดการด้านความปลอดภัย อาชีวอนามัย และสภาพแวดล้อมในการทำงาน พ.ศ. 2549</a:t>
            </a:r>
            <a:endParaRPr lang="th-TH" dirty="0" smtClean="0">
              <a:latin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8847431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1229</Words>
  <Application>Microsoft Office PowerPoint</Application>
  <PresentationFormat>On-screen Show (4:3)</PresentationFormat>
  <Paragraphs>73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Angsana New</vt:lpstr>
      <vt:lpstr>Arial</vt:lpstr>
      <vt:lpstr>Calibri</vt:lpstr>
      <vt:lpstr>Cordia New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Microsoft account</cp:lastModifiedBy>
  <cp:revision>105</cp:revision>
  <dcterms:created xsi:type="dcterms:W3CDTF">2021-09-20T08:12:31Z</dcterms:created>
  <dcterms:modified xsi:type="dcterms:W3CDTF">2023-01-26T07:15:25Z</dcterms:modified>
</cp:coreProperties>
</file>