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2E22-5C83-40D5-8311-D8142CF1F36E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089F2-C540-4B1F-A581-29C458E75F2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17238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2E22-5C83-40D5-8311-D8142CF1F36E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089F2-C540-4B1F-A581-29C458E75F2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144826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2E22-5C83-40D5-8311-D8142CF1F36E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089F2-C540-4B1F-A581-29C458E75F2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8648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2E22-5C83-40D5-8311-D8142CF1F36E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089F2-C540-4B1F-A581-29C458E75F2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90284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2E22-5C83-40D5-8311-D8142CF1F36E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089F2-C540-4B1F-A581-29C458E75F2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66453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2E22-5C83-40D5-8311-D8142CF1F36E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089F2-C540-4B1F-A581-29C458E75F2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751176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2E22-5C83-40D5-8311-D8142CF1F36E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089F2-C540-4B1F-A581-29C458E75F2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8227202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2E22-5C83-40D5-8311-D8142CF1F36E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089F2-C540-4B1F-A581-29C458E75F2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64654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2E22-5C83-40D5-8311-D8142CF1F36E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089F2-C540-4B1F-A581-29C458E75F2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056530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2E22-5C83-40D5-8311-D8142CF1F36E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089F2-C540-4B1F-A581-29C458E75F2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77676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D2E22-5C83-40D5-8311-D8142CF1F36E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A089F2-C540-4B1F-A581-29C458E75F2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78860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D2E22-5C83-40D5-8311-D8142CF1F36E}" type="datetimeFigureOut">
              <a:rPr lang="th-TH" smtClean="0"/>
              <a:t>11/08/59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A089F2-C540-4B1F-A581-29C458E75F2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05805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1524001"/>
            <a:ext cx="7772400" cy="2076450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r>
              <a:rPr lang="th-TH" sz="3200" dirty="0" smtClean="0"/>
              <a:t>ระเบียบคณะกรรมการพลังงานปรมาณูเพื่อสันติว่าด้วยมาตรฐานด้านความเหมาะสมของสถานที่ตั้งเครื่องปฏิกรณ์ปรมาณูวิจัย พ.ศ. 2559</a:t>
            </a:r>
            <a:br>
              <a:rPr lang="th-TH" sz="3200" dirty="0" smtClean="0"/>
            </a:br>
            <a:r>
              <a:rPr lang="th-TH" sz="3200" dirty="0" smtClean="0"/>
              <a:t>วันที่ประกาศในราชกิจจา</a:t>
            </a:r>
            <a:r>
              <a:rPr lang="th-TH" sz="3200" dirty="0" err="1" smtClean="0"/>
              <a:t>นุเบกษา</a:t>
            </a:r>
            <a:r>
              <a:rPr lang="th-TH" sz="3200" dirty="0" smtClean="0"/>
              <a:t>  02-08-2559</a:t>
            </a:r>
            <a:endParaRPr lang="th-TH" sz="3200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410199"/>
            <a:ext cx="914400" cy="9372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38081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3400"/>
          </a:xfrm>
          <a:ln>
            <a:solidFill>
              <a:srgbClr val="0070C0"/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h-TH" sz="2600" dirty="0" smtClean="0"/>
              <a:t>1. ให้ใช้บังคับตั้งแต่วันถัดจากวันประกาศในราชกิจจา</a:t>
            </a:r>
            <a:r>
              <a:rPr lang="th-TH" sz="2600" dirty="0" err="1" smtClean="0"/>
              <a:t>นุเบกษา</a:t>
            </a:r>
            <a:r>
              <a:rPr lang="th-TH" sz="2600" dirty="0" smtClean="0"/>
              <a:t>เป็นต้นไป</a:t>
            </a:r>
          </a:p>
          <a:p>
            <a:pPr marL="0" indent="0">
              <a:buNone/>
            </a:pPr>
            <a:r>
              <a:rPr lang="th-TH" sz="2600" dirty="0" smtClean="0"/>
              <a:t>2. สถานที่ตั้งเครื่องปฏิกรณ์ปรมาณูวิจัยต้องได้รับความเห็นชอบ</a:t>
            </a:r>
          </a:p>
          <a:p>
            <a:pPr marL="0" indent="0">
              <a:buNone/>
            </a:pPr>
            <a:r>
              <a:rPr lang="th-TH" sz="2600" dirty="0" smtClean="0"/>
              <a:t>3. ให้ผู้ยื่นขออนุญาตดำเนินงานตามขั้นตอนคู่มือสำหรับประชาชนว่าด้วยใบอนุญาตผลิตมีไว้ในครอบครอง หรือใช้พลังงานปรมาณู"</a:t>
            </a:r>
          </a:p>
          <a:p>
            <a:pPr marL="0" indent="0">
              <a:buNone/>
            </a:pPr>
            <a:r>
              <a:rPr lang="th-TH" sz="2600" dirty="0" smtClean="0"/>
              <a:t>4. ผู้ยื่นขออนุญาตต้องแสดงรายละเอียดและแผนดำเนินการที่ใช้สำหรับดำเนินโครงการทั้งหมดในบริเวณสถานที่ตั้งเครื่องปฏิกรณ์ปรมาณูวิจัย ตามที่ระเบียบกำหนด</a:t>
            </a:r>
          </a:p>
          <a:p>
            <a:pPr marL="0" indent="0">
              <a:buNone/>
            </a:pPr>
            <a:r>
              <a:rPr lang="th-TH" sz="2600" dirty="0" smtClean="0"/>
              <a:t>5. ผู้ยื่นขออนุญาตต้องระบุชนิดและปริมาณของสารกัมมันตรังสีที่ปลดปล่อยออกจากเครื่องปฏิกรณ์ปรมาณูวิจัยทั้งทางตรงและทางอ้อม รวมทั้งการคำนวณค่าการปลดปล่อยสารกัมมันตรังสีของเครื่องปฏิกรณ์ปรมาณูวิจัยทั้งในสภาวะการเดินเครื่องปกติและสภาวะอุบัติเหตุ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9436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63868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1"/>
          </a:xfrm>
          <a:ln>
            <a:solidFill>
              <a:srgbClr val="0070C0"/>
            </a:solidFill>
          </a:ln>
        </p:spPr>
        <p:txBody>
          <a:bodyPr>
            <a:normAutofit fontScale="77500" lnSpcReduction="20000"/>
          </a:bodyPr>
          <a:lstStyle/>
          <a:p>
            <a:endParaRPr lang="th-TH" dirty="0" smtClean="0"/>
          </a:p>
          <a:p>
            <a:pPr marL="0" indent="0">
              <a:buNone/>
            </a:pPr>
            <a:r>
              <a:rPr lang="th-TH" dirty="0" smtClean="0"/>
              <a:t>6. ผู้ยื่นขออนุญาตต้องใช้วิธีที่เหมาะสมเพื่อนำมาใช้ในการคำนวณและกำหนดอันตรายที่ส่งผลกระทบด้านความปลอดภัยของเครื่องปฏิกรณ์ปรมาณูวิจัย โดยวิธีดังกล่าวจะต้องผ่านการพิสูจน์ความถูกต้องเรียบร้อยแล้วและเป็นวิธีที่ทันสมัยรวมทั้งสามารถปรับให้ใช้ได้กับลักษณะและสภาพของสถานที่ตั้งที่ยื่นขออนุญาต</a:t>
            </a:r>
          </a:p>
          <a:p>
            <a:pPr marL="0" indent="0">
              <a:buNone/>
            </a:pPr>
            <a:r>
              <a:rPr lang="th-TH" dirty="0" smtClean="0"/>
              <a:t>7. ในกรณีสถานที่ตั้งที่ไม่เหมาะสมหรือสถานที่ตั้งที่ควรหลีกเลี่ยง ผู้ขออนุญาตต้องแสดงให้เห็นว่าสามารถออกแบบและป้องกันทางวิศวกรรมเพื่อให้เกิดความปลอดภัยต่อประชาชนและสิ่งแวดล้อมระหว่างการดำเนินงานของเครื่องปฏิกรณ์ปรมาณูวิจัยเสนอต่อคณะกรรมการ หรือให้ข้อมูลตามที่พนักงานเจ้าหน้าที่หรือคณะกรรมการร้องขอ</a:t>
            </a:r>
          </a:p>
          <a:p>
            <a:pPr marL="0" indent="0">
              <a:buNone/>
            </a:pPr>
            <a:r>
              <a:rPr lang="th-TH" dirty="0" smtClean="0"/>
              <a:t>8. ผู้ยื่นขออนุญาตต้องพิจารณาความปลอดภัยและความเหมาะสมของสถานที่ตั้งในประเด็นของการก่อวินาศกรรม การโจมตีจากอาวุธพิสัยไกลหรือจากการขนส่งวัสดุอันตรายจากเส้นทางคมนาคมทั้งทางบกและทางน้ำ ตลอดจนวิธีการหรือภัยอันตรายอื่น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59436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659652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38600"/>
          </a:xfrm>
          <a:ln>
            <a:solidFill>
              <a:srgbClr val="0070C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th-TH" sz="2400" dirty="0" smtClean="0"/>
              <a:t>9. ผู้ยื่นขออนุญาตต้องมีระยะรัศมีจากเครื่องปฏิกรณ์ปรมาณูวิจัยไปยังพื้นที่อื่นตามระดับกำลังของเครื่องปฏิกรณ์ปรมาณูวิจัย อย่างน้อยตารางที่    </a:t>
            </a:r>
          </a:p>
          <a:p>
            <a:pPr marL="0" indent="0">
              <a:buNone/>
            </a:pPr>
            <a:r>
              <a:rPr lang="th-TH" sz="2400" dirty="0"/>
              <a:t> </a:t>
            </a:r>
            <a:r>
              <a:rPr lang="th-TH" sz="2400" dirty="0" smtClean="0"/>
              <a:t>  1 ระยะรัศมีที่เหมาะสมของเครื่องปฏิกรณ์ปรมาณูวิจัย</a:t>
            </a:r>
          </a:p>
          <a:p>
            <a:endParaRPr lang="th-TH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895600"/>
            <a:ext cx="7758521" cy="194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รูปภาพ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8137" y="5867400"/>
            <a:ext cx="695325" cy="7126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6962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190999"/>
          </a:xfrm>
          <a:ln>
            <a:solidFill>
              <a:srgbClr val="0070C0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th-TH" sz="2400" dirty="0" smtClean="0"/>
              <a:t>10. ในกรณีขออนุญาตเครื่องปฏิกรณ์ปรมาณูวิจัย หากบริเวณรัศมี 320 กิโลเมตรจากสถานที่ตั้งมีรอยเลื่อนที่มีพลัง (</a:t>
            </a:r>
            <a:r>
              <a:rPr lang="en-US" sz="2400" dirty="0" smtClean="0"/>
              <a:t>Active Fault) </a:t>
            </a:r>
            <a:r>
              <a:rPr lang="th-TH" sz="2400" dirty="0" smtClean="0"/>
              <a:t>ให้ผู้ยื่นขออนุญาตพิจารณาความยาวน้อยที่สุดของรอยเลื่อนตามตารางที่ 2 เพื่อใช้ในการคำนวณสำหรับกำหนดค่าการดับเครื่องปฏิกรณ์อย่างปลอดภัยจากแผ่นดินไหว (</a:t>
            </a:r>
            <a:r>
              <a:rPr lang="en-US" sz="2400" dirty="0" smtClean="0"/>
              <a:t>Safe Shutdown Earthquake)</a:t>
            </a:r>
          </a:p>
          <a:p>
            <a:endParaRPr lang="th-TH" dirty="0"/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5004" y="3265714"/>
            <a:ext cx="637794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รูปภาพ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943599"/>
            <a:ext cx="762000" cy="7810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575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ln>
            <a:solidFill>
              <a:srgbClr val="0070C0"/>
            </a:solidFill>
          </a:ln>
        </p:spPr>
        <p:txBody>
          <a:bodyPr/>
          <a:lstStyle/>
          <a:p>
            <a:r>
              <a:rPr lang="th-TH" dirty="0" smtClean="0"/>
              <a:t>สรุปสาระสำคัญ</a:t>
            </a:r>
            <a:endParaRPr lang="th-TH" dirty="0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886201"/>
          </a:xfrm>
          <a:ln>
            <a:solidFill>
              <a:srgbClr val="0070C0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endParaRPr lang="th-TH" dirty="0" smtClean="0"/>
          </a:p>
          <a:p>
            <a:pPr marL="0" indent="0">
              <a:buNone/>
            </a:pPr>
            <a:r>
              <a:rPr lang="th-TH" sz="2200" dirty="0" smtClean="0"/>
              <a:t>11. ผู้ขออนุญาตต้องมีการสำรวจการสั่นไหวของพื้นผิว (</a:t>
            </a:r>
            <a:r>
              <a:rPr lang="en-US" sz="2200" dirty="0" smtClean="0"/>
              <a:t>Vibratory Ground Motion)</a:t>
            </a:r>
            <a:r>
              <a:rPr lang="th-TH" sz="2200" dirty="0" smtClean="0"/>
              <a:t>เพื่อให้ได้ข้อมูลสำหรับหาค่าการดับเครื่องปฏิกรณ์ปรมาณูวิจัยโดยอัตโนมัติที่ปลอดภัยในกรณีที่เกิดแผ่นดินไหว แต่ทั้งนี้เครื่องปฏิกรณ์ปรมาณูวิจัยต้องได้รับการออกแบบให้ทนต่อแผ่นดินไหวได้อย่างน้อย 0.15 </a:t>
            </a:r>
            <a:r>
              <a:rPr lang="en-US" sz="2200" dirty="0" smtClean="0"/>
              <a:t>g (Constant of Gravity)</a:t>
            </a:r>
          </a:p>
          <a:p>
            <a:pPr marL="0" indent="0">
              <a:buNone/>
            </a:pPr>
            <a:endParaRPr lang="en-US" sz="2200" dirty="0" smtClean="0"/>
          </a:p>
          <a:p>
            <a:pPr marL="0" indent="0">
              <a:buNone/>
            </a:pPr>
            <a:r>
              <a:rPr lang="en-US" sz="2200" dirty="0" smtClean="0"/>
              <a:t>12. </a:t>
            </a:r>
            <a:r>
              <a:rPr lang="th-TH" sz="2200" dirty="0" smtClean="0"/>
              <a:t>ผู้ยื่นขออนุญาตต้องประเมินความเสี่ยงอันตรายของเครื่องปฏิกรณ์ปรมาณูวิจัยที่เกิดจากเหตุการณ์ภายนอก ตามระดับกำลังของเครื่องปฏิกรณ์ปรมาณูวิจัย โดยโอกาสที่เกิดเหตุการณ์ขึ้นต่อปี ตามตารางค่าความเสี่ยงอันตรายของเครื่องปฏิกรณ์ปรมาณูวิจัยจากเหตุการณ์ภายนอก ที่ระเบียบกำหนด</a:t>
            </a:r>
          </a:p>
          <a:p>
            <a:endParaRPr lang="th-TH" dirty="0"/>
          </a:p>
        </p:txBody>
      </p:sp>
      <p:pic>
        <p:nvPicPr>
          <p:cNvPr id="4" name="รูปภาพ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5867400"/>
            <a:ext cx="817772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74528133"/>
      </p:ext>
    </p:extLst>
  </p:cSld>
  <p:clrMapOvr>
    <a:masterClrMapping/>
  </p:clrMapOvr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557</Words>
  <Application>Microsoft Office PowerPoint</Application>
  <PresentationFormat>นำเสนอทางหน้าจอ (4:3)</PresentationFormat>
  <Paragraphs>22</Paragraphs>
  <Slides>6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6</vt:i4>
      </vt:variant>
    </vt:vector>
  </HeadingPairs>
  <TitlesOfParts>
    <vt:vector size="7" baseType="lpstr">
      <vt:lpstr>ชุดรูปแบบของ Office</vt:lpstr>
      <vt:lpstr>ระเบียบคณะกรรมการพลังงานปรมาณูเพื่อสันติว่าด้วยมาตรฐานด้านความเหมาะสมของสถานที่ตั้งเครื่องปฏิกรณ์ปรมาณูวิจัย พ.ศ. 2559 วันที่ประกาศในราชกิจจานุเบกษา  02-08-2559</vt:lpstr>
      <vt:lpstr>สรุปสาระสำคัญ</vt:lpstr>
      <vt:lpstr>สรุปสาระสำคัญ</vt:lpstr>
      <vt:lpstr>สรุปสาระสำคัญ</vt:lpstr>
      <vt:lpstr>สรุปสาระสำคัญ</vt:lpstr>
      <vt:lpstr>สรุปสาระสำคัญ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ระเบียบคณะกรรมการพลังงานปรมาณูเพื่อสันติว่าด้วยมาตรฐานด้านความเหมาะสมของสถานที่ตั้งเครื่องปฏิกรณ์ปรมาณูวิจัย พ.ศ. 2559 วันที่ประกาศในราชกิจจานุเบกษา  02-08-2559</dc:title>
  <dc:creator>AIM14</dc:creator>
  <cp:lastModifiedBy>AIM14</cp:lastModifiedBy>
  <cp:revision>2</cp:revision>
  <dcterms:created xsi:type="dcterms:W3CDTF">2016-08-11T06:34:24Z</dcterms:created>
  <dcterms:modified xsi:type="dcterms:W3CDTF">2016-08-11T06:48:03Z</dcterms:modified>
</cp:coreProperties>
</file>