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C9739-E2C3-413A-89CD-70E204CAE478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3D589-4B9A-4E19-8BBA-B84EA5C054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78196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C9739-E2C3-413A-89CD-70E204CAE478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3D589-4B9A-4E19-8BBA-B84EA5C054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68932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C9739-E2C3-413A-89CD-70E204CAE478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3D589-4B9A-4E19-8BBA-B84EA5C054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3369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C9739-E2C3-413A-89CD-70E204CAE478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3D589-4B9A-4E19-8BBA-B84EA5C054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92512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C9739-E2C3-413A-89CD-70E204CAE478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3D589-4B9A-4E19-8BBA-B84EA5C054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33237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C9739-E2C3-413A-89CD-70E204CAE478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3D589-4B9A-4E19-8BBA-B84EA5C054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67330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C9739-E2C3-413A-89CD-70E204CAE478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3D589-4B9A-4E19-8BBA-B84EA5C054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89709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C9739-E2C3-413A-89CD-70E204CAE478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3D589-4B9A-4E19-8BBA-B84EA5C054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03711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C9739-E2C3-413A-89CD-70E204CAE478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3D589-4B9A-4E19-8BBA-B84EA5C054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09327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C9739-E2C3-413A-89CD-70E204CAE478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3D589-4B9A-4E19-8BBA-B84EA5C054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60768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C9739-E2C3-413A-89CD-70E204CAE478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3D589-4B9A-4E19-8BBA-B84EA5C054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82576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C9739-E2C3-413A-89CD-70E204CAE478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3D589-4B9A-4E19-8BBA-B84EA5C054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45580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7848600" cy="2819400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th-TH" sz="2800" dirty="0" smtClean="0"/>
              <a:t>ระเบียบคณะกรรมการพลังงานปรมาณูเพื่อสันติว่าด้วยวิธีการรักษาความมั่นคงปลอดภัยของวัสดุนิวเคลียร์และสถานประกอบการทางนิวเคลียร์พ.ศ. 2559</a:t>
            </a:r>
            <a:br>
              <a:rPr lang="th-TH" sz="2800" dirty="0" smtClean="0"/>
            </a:br>
            <a:r>
              <a:rPr lang="th-TH" sz="2800" dirty="0" smtClean="0"/>
              <a:t>วันที่ประกาศในราชกิจจา</a:t>
            </a:r>
            <a:r>
              <a:rPr lang="th-TH" sz="2800" dirty="0" err="1" smtClean="0"/>
              <a:t>นุเบกษา</a:t>
            </a:r>
            <a:r>
              <a:rPr lang="th-TH" sz="2800" dirty="0" smtClean="0"/>
              <a:t>  02-08-2559</a:t>
            </a:r>
            <a:endParaRPr lang="th-TH" sz="2800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638800"/>
            <a:ext cx="914400" cy="937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4803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020762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  <a:ln>
            <a:solidFill>
              <a:srgbClr val="0070C0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เครื่องปฏิกรณ์ปรมาณู” หมายความว่า ระบบอุปกรณ์ที่ใช้สำหรับก่อให้เกิดพลังงานปรมาณูอันเกิดจากปฏิกิริยาการแยกหรือการรวมนิวเคลียสของปรมาณูอย่างต่อเนื่องและสามารถควบคุมได้"เครื่องปฏิกรณ์ปรมาณูวิจัย” หมายความว่า เครื่องปฏิกรณ์ปรมาณูที่ใช้เพื่อการอื่นนอกจากการผลิตไฟฟ้า</a:t>
            </a:r>
          </a:p>
          <a:p>
            <a:pPr marL="0" indent="0">
              <a:buNone/>
            </a:pPr>
            <a:r>
              <a:rPr lang="th-TH" dirty="0" smtClean="0"/>
              <a:t>โรงไฟฟ้านิวเคลียร์” หมายความว่า โรงไฟฟ้าที่ใช้เครื่องปฏิกรณ์ปรมาณูสำหรับการผลิตไฟฟ้าและหมายความรวมถึงอาคาร สถานที่ เครื่องจักร และอุปกรณ์อื่นใดที่ใช้ในการผลิตไฟฟ้า"</a:t>
            </a:r>
          </a:p>
          <a:p>
            <a:pPr marL="0" indent="0">
              <a:buNone/>
            </a:pPr>
            <a:r>
              <a:rPr lang="th-TH" dirty="0" smtClean="0"/>
              <a:t>    วัสดุนิวเคลียร์” หมายความว่า วัสดุนิวเคลียร์พิเศษ หรือวัสดุต้นกำลังซึ่งพ้นจากสภาพที่เป็นอยู่ตามธรรมชาติในทางเคมี"</a:t>
            </a:r>
          </a:p>
          <a:p>
            <a:pPr marL="0" indent="0">
              <a:buNone/>
            </a:pPr>
            <a:r>
              <a:rPr lang="th-TH" dirty="0" smtClean="0"/>
              <a:t>    เชื้อเพลิงนิวเคลียร์” หมายความว่า วัสดุนิวเคลียร์ที่ผ่านกระบวนการที่เหมาะสมเพื่อใช้เป็นแหล่งกำเนิดพลังงานปรมาณูจากการแยก รวม หรือแปลงนิวเคลียส</a:t>
            </a:r>
          </a:p>
          <a:p>
            <a:pPr marL="0" indent="0">
              <a:buNone/>
            </a:pPr>
            <a:r>
              <a:rPr lang="th-TH" dirty="0" smtClean="0"/>
              <a:t>    เชื้อเพลิงนิวเคลียร์ใช้แล้ว” หมายความว่า เชื้อเพลิงนิวเคลียร์ที่ผ่านการใช้งานในเครื่องปฏิกรณ์ปรมาณูแล้ว และจะไม่นำไปใช้งานในเครื่องปฏิกรณ์ปรมาณูอีก"</a:t>
            </a:r>
          </a:p>
          <a:p>
            <a:pPr marL="0" indent="0">
              <a:buNone/>
            </a:pPr>
            <a:r>
              <a:rPr lang="th-TH" dirty="0" smtClean="0"/>
              <a:t>วัสดุนิวเคลียร์ประเภทที่ 1 ประเภทที่ 2 หรือประเภทที่ 3” หมายความว่า วัสดุนิวเคลียร์ซึ่งมีสภาพและปริมาณดังตารางการจัดประเภทวัสดุนิวเคลียร์ในบัญชีท้ายระเบียบนี้"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198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528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  <a:ln>
            <a:solidFill>
              <a:srgbClr val="0070C0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h-TH" dirty="0" smtClean="0"/>
              <a:t>    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วัสดุนิวเคลียร์ประเภทอื่น” หมายความว่า วัสดุนิวเคลียร์ที่ไม่จัดอยู่ในวัสดุนิวเคลียร์ประเภทที่ 1ประเภทที่ 2 หรือประเภทที่ 3</a:t>
            </a:r>
          </a:p>
          <a:p>
            <a:pPr marL="0" indent="0">
              <a:buNone/>
            </a:pPr>
            <a:r>
              <a:rPr lang="th-TH" dirty="0" smtClean="0"/>
              <a:t>    สถานประกอบการทางนิวเคลียร์” หมายความว่า สถานที่ใช้ประโยชน์ ผลิต หรือจัดเก็บวัสดุนิวเคลียร์ประเภทที่ 1 ประเภทที่ 2 หรือประเภทที่ 3</a:t>
            </a:r>
          </a:p>
          <a:p>
            <a:pPr marL="0" indent="0">
              <a:buNone/>
            </a:pPr>
            <a:r>
              <a:rPr lang="th-TH" dirty="0" smtClean="0"/>
              <a:t>   (1) โรงไฟฟ้านิวเคลียร์</a:t>
            </a:r>
          </a:p>
          <a:p>
            <a:pPr marL="0" indent="0">
              <a:buNone/>
            </a:pPr>
            <a:r>
              <a:rPr lang="th-TH" dirty="0" smtClean="0"/>
              <a:t>   (2) สถานที่ใช้เครื่องปฏิกรณ์ปรมาณูวิจัย</a:t>
            </a:r>
          </a:p>
          <a:p>
            <a:pPr marL="0" indent="0">
              <a:buNone/>
            </a:pPr>
            <a:r>
              <a:rPr lang="th-TH" dirty="0" smtClean="0"/>
              <a:t>   (3) สถานที่แปรสภาพ หรือจัดเก็บเชื้อเพลิงนิวเคลียร์ใช้แล้ว</a:t>
            </a:r>
          </a:p>
          <a:p>
            <a:pPr marL="0" indent="0">
              <a:buNone/>
            </a:pPr>
            <a:r>
              <a:rPr lang="th-TH" dirty="0" smtClean="0"/>
              <a:t>สถานประกอบการทางนิวเคลียร์ประเภทที่ 1” หมายความว่า</a:t>
            </a:r>
          </a:p>
          <a:p>
            <a:pPr marL="0" indent="0">
              <a:buNone/>
            </a:pPr>
            <a:r>
              <a:rPr lang="th-TH" dirty="0" smtClean="0"/>
              <a:t>   (1) โรงไฟฟ้านิวเคลียร์</a:t>
            </a:r>
          </a:p>
          <a:p>
            <a:pPr marL="0" indent="0">
              <a:buNone/>
            </a:pPr>
            <a:r>
              <a:rPr lang="th-TH" dirty="0" smtClean="0"/>
              <a:t>   (2) สถานที่ใช้เครื่องปฏิกรณ์ปรมาณูวิจัยที่ผลิตความร้อนได้ตั้งแต่ 2 เมกะวัตต์ขึ้นไป</a:t>
            </a:r>
          </a:p>
          <a:p>
            <a:pPr marL="0" indent="0">
              <a:buNone/>
            </a:pPr>
            <a:r>
              <a:rPr lang="th-TH" dirty="0" smtClean="0"/>
              <a:t>   (3) สถานประกอบการทางนิวเคลียร์อื่น ๆ ตามที่คณะกรรมการประกาศกำหนด</a:t>
            </a:r>
          </a:p>
          <a:p>
            <a:pPr marL="0" indent="0">
              <a:buNone/>
            </a:pPr>
            <a:r>
              <a:rPr lang="th-TH" dirty="0" smtClean="0"/>
              <a:t>สถานประกอบการทางนิวเคลียร์ประเภทที่ 2” หมายความว่า สถานประกอบการทางนิวเคลียร์ที่ไม่ใช่สถานประกอบการทางนิวเคลียร์ประเภทที่ 1"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436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698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944562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4267200"/>
          </a:xfrm>
          <a:ln>
            <a:solidFill>
              <a:srgbClr val="0070C0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h-TH" dirty="0" smtClean="0"/>
              <a:t>1. ให้ใช้บังคับเมื่อพ้นกำหนดสามสิบวันนับแต่วันถัดจากวันประกาศในราชกิจจา</a:t>
            </a:r>
            <a:r>
              <a:rPr lang="th-TH" dirty="0" err="1" smtClean="0"/>
              <a:t>นุเบกษา</a:t>
            </a:r>
            <a:r>
              <a:rPr lang="th-TH" dirty="0" smtClean="0"/>
              <a:t>เป็นต้นไป</a:t>
            </a:r>
          </a:p>
          <a:p>
            <a:pPr marL="0" indent="0">
              <a:buNone/>
            </a:pPr>
            <a:r>
              <a:rPr lang="th-TH" dirty="0" smtClean="0"/>
              <a:t>2. ให้ยกเลิกระเบียบคณะกรรมการพลังงานปรมาณูเพื่อสันติ ว่าด้วยวิธีการรักษาความมั่นคงปลอดภัยของวัสดุนิวเคลียร์ในสถานที่จัดเก็บ ในระหว่างการใช้งาน ในระหว่างการขนส่งหรือในกระบวนการแปรสภาพของวัสดุนิวเคลียร์ พ.ศ. 2554</a:t>
            </a:r>
          </a:p>
          <a:p>
            <a:pPr marL="0" indent="0">
              <a:buNone/>
            </a:pPr>
            <a:r>
              <a:rPr lang="th-TH" dirty="0" smtClean="0"/>
              <a:t>3. ผู้รับใบอนุญาตต้องมีวิธีการรักษาความมั่นคงปลอดภัยของวัสดุนิวเคลียร์และสถานประกอบการทางนิวเคลียร์ตลอดอายุใบอนุญาต โดยคำนึงถึงประเภทของวัสดุนิวเคลียร์และสถานประกอบการทางนิวเคลียร์ และวิธีการนั้นต้องไม่ด้อยไปกว่าวิธีการที่ระบุไว้ในระเบียบนี้</a:t>
            </a:r>
          </a:p>
          <a:p>
            <a:pPr marL="0" indent="0">
              <a:buNone/>
            </a:pPr>
            <a:r>
              <a:rPr lang="th-TH" dirty="0" smtClean="0"/>
              <a:t>4. วิธีการรักษาความมั่นคงปลอดภัยตามวรรคหนึ่งต้องมีการทบทวนและทดสอบอย่างน้อย1 ครั้งต่อปีเพื่อให้เชื่อได้ว่า วิธีการดังกล่าวยังคงมีประสิทธิภาพ"</a:t>
            </a:r>
          </a:p>
          <a:p>
            <a:pPr marL="0" indent="0">
              <a:buNone/>
            </a:pPr>
            <a:r>
              <a:rPr lang="th-TH" dirty="0" smtClean="0"/>
              <a:t>5. กรณีที่ผู้รับใบอนุญาตประสงค์จะปรับปรุงหรือแก้ไขเพิ่มเติมวิธีการรักษาความมั่นคงปลอดภัย ผู้รับใบอนุญาตต้องยื่นขอปรับปรุงหรือแก้ไขเพิ่มเติมดังกล่าวต่อคณะกรรมการ หากคณะกรรมการมิได้แจ้งผลการพิจารณาให้ความเห็นชอบภายในเก้าสิบวัน ให้ถือว่าให้ความเห็นชอบในการปรับปรุงหรือแก้ไขเพิ่มเติมนั้นแล้ว</a:t>
            </a:r>
          </a:p>
          <a:p>
            <a:pPr marL="0" indent="0">
              <a:buNone/>
            </a:pPr>
            <a:r>
              <a:rPr lang="th-TH" dirty="0" smtClean="0"/>
              <a:t>6. อุปกรณ์และเครื่องมือใด ๆ ที่อยู่ในวิธีการรักษาความมั่นคงปลอดภัยตามวรรคหนึ่งต้องอยู่ในสภาพที่ใช้งานได้ตลอดเวลา และมีการทดสอบอุปกรณ์และเครื่องมือเหล่านั้นอย่างสม่ำเสมอ หากพบว่าอุปกรณ์หรือเครื่องมือใดมีความชำรุดบกพร่อง ผู้รับใบอนุญาตต้องซ่อมแซมหรือเปลี่ยนอุปกรณ์หรือเครื่องมือนั้นทันที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72" y="5747657"/>
            <a:ext cx="914400" cy="937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71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020762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153400" cy="4343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h-TH" dirty="0" smtClean="0"/>
              <a:t>7. ผู้รับใบอนุญาตต้องจัดเตรียมระบบไฟฟ้าสำรองให้พร้อมใช้ในกรณีที่ระบบไฟฟ้าหลักประสบปัญหาไม่อาจจ่ายไฟฟ้าให้แก่สถานประกอบการทางนิวเคลียร์ได้อย่างเพียงพอ"</a:t>
            </a:r>
          </a:p>
          <a:p>
            <a:pPr marL="0" indent="0">
              <a:buNone/>
            </a:pPr>
            <a:r>
              <a:rPr lang="th-TH" dirty="0" smtClean="0"/>
              <a:t>8. กรณีการขนส่งวัสดุนิวเคลียร์ ผู้ส่ง ผู้รับ และผู้ขนส่งต้องเป็นผู้รับใบอนุญาตหรือเป็นตัวแทนของผู้รับใบอนุญาต โดยการตั้งตัวแทนต้องทำเป็นหนังสือ</a:t>
            </a:r>
          </a:p>
          <a:p>
            <a:pPr marL="0" indent="0">
              <a:buNone/>
            </a:pPr>
            <a:r>
              <a:rPr lang="th-TH" dirty="0" smtClean="0"/>
              <a:t>9. ผู้ที่ประสงค์จะเป็นผู้รับใบอนุญาตต้องยื่นวิธีการรักษาความมั่นคงปลอดภัยของวัสดุนิวเคลียร์และสถานประกอบการทางนิวเคลียร์ที่ไม่ด้อยไปกว่าวิธีการรักษาที่ระบุไว้ในระเบียบนี้ประกอบคำขออนุญาต</a:t>
            </a:r>
          </a:p>
          <a:p>
            <a:pPr marL="0" indent="0">
              <a:buNone/>
            </a:pPr>
            <a:r>
              <a:rPr lang="th-TH" dirty="0" smtClean="0"/>
              <a:t>10. ผู้รับใบอนุญาตต้องปฏิบัติตามวิธีป้องกันการเอาไปซึ่งวัสดุนิวเคลียร์โดยมิชอบในระหว่างการใช้งานและการจัดเก็บ ตามที่ระเบียบประกาศกำหนด สำหรับวัสดุนิวเคลียร์ประเภทที่ 1, 2, 3 และ วัสดุนิวเคลียร์ประเภทอื่น</a:t>
            </a:r>
          </a:p>
          <a:p>
            <a:pPr marL="0" indent="0">
              <a:buNone/>
            </a:pPr>
            <a:r>
              <a:rPr lang="th-TH" dirty="0" smtClean="0"/>
              <a:t>11. ผู้รับใบอนุญาตต้องปฏิบัติตามวิธีการปฏิบัติ การค้นหาและการเอากลับมาซึ่งวัสดุนิวเคลียร์ที่สูญหายหรือถูกลักไป ตามที่ระเบียบประกาศกำหนด สำหรับวัสดุนิวเคลียร์ประเภทที่ 1, 2, 3 และ วัสดุนิวเคลียร์ประเภทอื่น</a:t>
            </a:r>
          </a:p>
          <a:p>
            <a:pPr marL="0" indent="0">
              <a:buNone/>
            </a:pPr>
            <a:r>
              <a:rPr lang="th-TH" dirty="0" smtClean="0"/>
              <a:t>12. ผู้รับใบอนุญาตต้องปฏิบัติตามวิธีการปฏิบัติ การป้องกันการก่อวินาศกรรมสถานประกอบการทางนิวเคลียร์ตามที่ระเบียบประกาศกำหนด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8674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8000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ln>
            <a:solidFill>
              <a:srgbClr val="0070C0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r>
              <a:rPr lang="th-TH" dirty="0" smtClean="0"/>
              <a:t>13. ผู้รับใบอนุญาตต้องปฏิบัติตามวิธีการปฏิบัติ วิธีป้องกันการเอาไปซึ่งวัสดุนิวเคลียร์โดยมิชอบและวิธีป้องกันการก่อวินาศกรรมต่อวัสดุนิวเคลียร์ในระหว่างการขนส่ง สำหรับวัสดุนิวเคลียร์ประเภทที่ 1, 2, 3 และ วัสดุนิวเคลียร์ประเภทอื่น</a:t>
            </a:r>
          </a:p>
          <a:p>
            <a:pPr marL="0" indent="0">
              <a:buNone/>
            </a:pPr>
            <a:r>
              <a:rPr lang="th-TH" dirty="0" smtClean="0"/>
              <a:t>14. ในกรณีที่ได้รับใบอนุญาตก่อนวันที่ระเบียบนี้ใช้บังคับ ผู้รับใบอนุญาตนั้นต้องยื่นวิธีการรักษาความมั่นคงปลอดภัยของวัสดุนิวเคลียร์และสถานประกอบการทางนิวเคลียร์ที่ไม่ด้อยไปกว่าวิธีการรักษาที่ระบุไว้ในระเบียบนี้ต่อคณะกรรมการภายในเก้าสิบวันนับแต่วันที่ระเบียบนี้ใช้บังคับ</a:t>
            </a:r>
          </a:p>
          <a:p>
            <a:pPr marL="0" indent="0">
              <a:buNone/>
            </a:pPr>
            <a:r>
              <a:rPr lang="th-TH" dirty="0" smtClean="0"/>
              <a:t>15 ภายใน 360 วันนับแต่วันที่คณะกรรมการเห็นชอบกับวิธีการรักษาความมั่นคงปลอดภัยของวัสดุนิวเคลียร์และสถานประกอบการทางนิวเคลียร์ที่ผู้รับใบอนุญาตยื่นมา ผู้รับใบอนุญาตต้องดำเนินการให้เป็นไปตามวิธีการดังกล่าวให้แล้วเสร็จ</a:t>
            </a:r>
          </a:p>
          <a:p>
            <a:pPr marL="0" indent="0">
              <a:buNone/>
            </a:pPr>
            <a:r>
              <a:rPr lang="th-TH" dirty="0" smtClean="0"/>
              <a:t>16. หากคณะกรรมการมิได้แจ้งผลการพิจารณาให้ความเห็นชอบภายในเก้าสิบวันนับแต่วันที่สำนักงานปรมาณูเพื่อสันติได้รับคำขอและเอกสารที่เกี่ยวข้องครบถ้วน ให้ถือว่าคณะกรรมการให้ความเห็นชอบในการปรับปรุงหรือแก้ไขเพิ่มเติมนั้นแล้ว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19" y="5897176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3930106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1061</Words>
  <Application>Microsoft Office PowerPoint</Application>
  <PresentationFormat>นำเสนอทางหน้าจอ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6</vt:i4>
      </vt:variant>
    </vt:vector>
  </HeadingPairs>
  <TitlesOfParts>
    <vt:vector size="7" baseType="lpstr">
      <vt:lpstr>ชุดรูปแบบของ Office</vt:lpstr>
      <vt:lpstr>ระเบียบคณะกรรมการพลังงานปรมาณูเพื่อสันติว่าด้วยวิธีการรักษาความมั่นคงปลอดภัยของวัสดุนิวเคลียร์และสถานประกอบการทางนิวเคลียร์พ.ศ. 2559 วันที่ประกาศในราชกิจจานุเบกษา  02-08-2559</vt:lpstr>
      <vt:lpstr>สรุปสาระสำคัญ</vt:lpstr>
      <vt:lpstr>สรุปสาระสำคัญ</vt:lpstr>
      <vt:lpstr>สรุปสาระสำคัญ</vt:lpstr>
      <vt:lpstr>สรุปสาระสำคัญ</vt:lpstr>
      <vt:lpstr>สรุปสาระสำคัญ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ะเบียบคณะกรรมการพลังงานปรมาณูเพื่อสันติว่าด้วยวิธีการรักษาความมั่นคงปลอดภัยของวัสดุนิวเคลียร์และสถานประกอบการทางนิวเคลียร์พ.ศ. 2559 วันที่ประกาศในราชกิจจานุเบกษา  02-08-2559</dc:title>
  <dc:creator>AIM14</dc:creator>
  <cp:lastModifiedBy>AIM14</cp:lastModifiedBy>
  <cp:revision>2</cp:revision>
  <dcterms:created xsi:type="dcterms:W3CDTF">2016-08-11T06:03:22Z</dcterms:created>
  <dcterms:modified xsi:type="dcterms:W3CDTF">2016-08-11T06:15:10Z</dcterms:modified>
</cp:coreProperties>
</file>