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81EE-F8C5-43BC-B598-3A3CE5A88514}" type="datetimeFigureOut">
              <a:rPr lang="th-TH" smtClean="0"/>
              <a:t>12/08/59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5CF6-119C-473E-92B4-7B2E2DC56F4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6064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81EE-F8C5-43BC-B598-3A3CE5A88514}" type="datetimeFigureOut">
              <a:rPr lang="th-TH" smtClean="0"/>
              <a:t>12/08/59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5CF6-119C-473E-92B4-7B2E2DC56F4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1723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81EE-F8C5-43BC-B598-3A3CE5A88514}" type="datetimeFigureOut">
              <a:rPr lang="th-TH" smtClean="0"/>
              <a:t>12/08/59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5CF6-119C-473E-92B4-7B2E2DC56F4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00096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81EE-F8C5-43BC-B598-3A3CE5A88514}" type="datetimeFigureOut">
              <a:rPr lang="th-TH" smtClean="0"/>
              <a:t>12/08/59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5CF6-119C-473E-92B4-7B2E2DC56F4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548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81EE-F8C5-43BC-B598-3A3CE5A88514}" type="datetimeFigureOut">
              <a:rPr lang="th-TH" smtClean="0"/>
              <a:t>12/08/59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5CF6-119C-473E-92B4-7B2E2DC56F4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3833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81EE-F8C5-43BC-B598-3A3CE5A88514}" type="datetimeFigureOut">
              <a:rPr lang="th-TH" smtClean="0"/>
              <a:t>12/08/59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5CF6-119C-473E-92B4-7B2E2DC56F4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7693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81EE-F8C5-43BC-B598-3A3CE5A88514}" type="datetimeFigureOut">
              <a:rPr lang="th-TH" smtClean="0"/>
              <a:t>12/08/59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5CF6-119C-473E-92B4-7B2E2DC56F4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165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81EE-F8C5-43BC-B598-3A3CE5A88514}" type="datetimeFigureOut">
              <a:rPr lang="th-TH" smtClean="0"/>
              <a:t>12/08/59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5CF6-119C-473E-92B4-7B2E2DC56F4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47359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81EE-F8C5-43BC-B598-3A3CE5A88514}" type="datetimeFigureOut">
              <a:rPr lang="th-TH" smtClean="0"/>
              <a:t>12/08/59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5CF6-119C-473E-92B4-7B2E2DC56F4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72152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81EE-F8C5-43BC-B598-3A3CE5A88514}" type="datetimeFigureOut">
              <a:rPr lang="th-TH" smtClean="0"/>
              <a:t>12/08/59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5CF6-119C-473E-92B4-7B2E2DC56F4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3233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81EE-F8C5-43BC-B598-3A3CE5A88514}" type="datetimeFigureOut">
              <a:rPr lang="th-TH" smtClean="0"/>
              <a:t>12/08/59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5CF6-119C-473E-92B4-7B2E2DC56F4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7053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081EE-F8C5-43BC-B598-3A3CE5A88514}" type="datetimeFigureOut">
              <a:rPr lang="th-TH" smtClean="0"/>
              <a:t>12/08/59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D5CF6-119C-473E-92B4-7B2E2DC56F4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5828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222885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th-TH" sz="3600" dirty="0" smtClean="0"/>
              <a:t>พระราชบัญญัติ พลังงานนิวเคลียร์เพื่อสันติ พ.ศ. 2559</a:t>
            </a:r>
            <a:br>
              <a:rPr lang="th-TH" sz="3600" dirty="0" smtClean="0"/>
            </a:br>
            <a:r>
              <a:rPr lang="th-TH" sz="3600" dirty="0" smtClean="0"/>
              <a:t>วันที่ประกาศในราชกิจจา</a:t>
            </a:r>
            <a:r>
              <a:rPr lang="th-TH" sz="3600" dirty="0" err="1" smtClean="0"/>
              <a:t>นุเบกษา</a:t>
            </a:r>
            <a:r>
              <a:rPr lang="en-US" sz="3600" smtClean="0"/>
              <a:t>  </a:t>
            </a:r>
            <a:r>
              <a:rPr lang="en-US" sz="2800" smtClean="0">
                <a:latin typeface="Angsana New" pitchFamily="18" charset="-34"/>
                <a:cs typeface="Angsana New" pitchFamily="18" charset="-34"/>
              </a:rPr>
              <a:t>05-08-2559</a:t>
            </a:r>
            <a:endParaRPr lang="th-TH" sz="2800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15000"/>
            <a:ext cx="838200" cy="85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3648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868362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h-TH" dirty="0" smtClean="0"/>
              <a:t>28. ผู้ใดจะส่งกากกัมมันตรังสีออกไปนอกราชอาณาจักร ต้องได้รับใบอนุญาต</a:t>
            </a:r>
          </a:p>
          <a:p>
            <a:pPr marL="0" indent="0">
              <a:buNone/>
            </a:pPr>
            <a:r>
              <a:rPr lang="th-TH" dirty="0" smtClean="0"/>
              <a:t>การขอรับใบอนุญาต การออกใบอนุญาต และการออกใบแทนใบอนุญาต ให้เป็นไปตามหลักเกณฑ์วิธีการ และเงื่อนไขที่กำหนดในกฎกระทรวง"</a:t>
            </a:r>
          </a:p>
          <a:p>
            <a:pPr marL="0" indent="0">
              <a:buNone/>
            </a:pPr>
            <a:r>
              <a:rPr lang="th-TH" dirty="0" smtClean="0"/>
              <a:t>29. ห้ามมิให้ผู้ใดปล่อยทิ้งกากกัมมันตรังสีออกสู่สิ่งแวดล้อม เว้นแต่เป็นกากกัมมันตรังสีที่มีระดับ</a:t>
            </a:r>
            <a:r>
              <a:rPr lang="th-TH" dirty="0" err="1" smtClean="0"/>
              <a:t>ค่ากัมมันต</a:t>
            </a:r>
            <a:r>
              <a:rPr lang="th-TH" dirty="0" smtClean="0"/>
              <a:t>ภาพและค่าครึ่งชีวิตตามที่กำหนดในกฎกระทรวงและได้ดำเนินการปล่อยทิ้งกากกัมมันตรังสีตามหลักเกณฑ์ วิธีการ และปริมาณในการปล่อยทิ้งกากกัมมันตรังสีที่กำหนดในกฎกระทรวง"</a:t>
            </a:r>
          </a:p>
          <a:p>
            <a:pPr marL="0" indent="0">
              <a:buNone/>
            </a:pPr>
            <a:r>
              <a:rPr lang="th-TH" dirty="0" smtClean="0"/>
              <a:t>30. ผู้ก่อให้เกิดกากกัมมันตรังสีมีหน้าที่จัดการกากกัมมันตรังสีตามหลักเกณฑ์ วิธีการ และเงื่อนไขที่กำหนดในกฎกระทรวง</a:t>
            </a:r>
          </a:p>
          <a:p>
            <a:pPr marL="0" indent="0">
              <a:buNone/>
            </a:pPr>
            <a:r>
              <a:rPr lang="th-TH" dirty="0" smtClean="0"/>
              <a:t>31. ผู้ให้บริการจัดการกากกัมมันตรังสี ต้องได้รับใบอนุญาตให้ใช้พื้นที่เพื่อตั้งสถานที่ให้บริการจัดการกากกัมมันตรังสี ใบอนุญาตก่อสร้างสถานที่ให้บริการจัดการกากกัมมันตรังสี และใบอนุญาตดำเนินการให้บริการจัดการกากกัมมันตรังสี"</a:t>
            </a:r>
          </a:p>
          <a:p>
            <a:pPr marL="0" indent="0">
              <a:buNone/>
            </a:pPr>
            <a:r>
              <a:rPr lang="th-TH" dirty="0" smtClean="0"/>
              <a:t>32. ห้ามผู้ใดนำ เชื้อเพลิงนิวเคลียร์ใช้แล้วเข้ามาในราชอาณาจักร เว้นแต่เป็นการนำกลับเข้ามาในราชอาณาจักรซึ่งเชื้อเพลิงนิวเคลียร์ใช้แล้วที่เกิดขึ้นในราชอาณาจักรและส่งออกไป</a:t>
            </a:r>
          </a:p>
          <a:p>
            <a:pPr marL="0" indent="0">
              <a:buNone/>
            </a:pPr>
            <a:r>
              <a:rPr lang="th-TH" dirty="0" smtClean="0"/>
              <a:t>33. ห้ามผู้ใดส่งออกไปนอกราชอาณาจักรหรือนำผ่านราชอาณาจักรซึ่งเชื้อเพลิงนิวเคลียร์ใช้แล้ว เว้นแต่ได้รับใบอนุญาต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198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5932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868362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153400" cy="4343400"/>
          </a:xfrm>
          <a:ln>
            <a:solidFill>
              <a:srgbClr val="0070C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34. ผู้รับใบอนุญาตผลิต มีไว้ในครอบครอง หรือใช้วัสดุกัมมันตรังสี และผู้รับใบอนุญาตมีไว้ในครอบครองหรือใช้เครื่องกำเนิดรังสี ต้องจัดให้มีเจ้าหน้าที่ความปลอดภัยทางรังสีปฏิบัติหน้าที่ในสถานที่ทำการของผู้รับใบอนุญาต โดยต้องจัดให้มีเจ้าหน้าที่ความปลอดภัยทางรังสีอย่างน้อยหนึ่งคนประจำอยู่ตลอดเวลาที่เปิดทำการ</a:t>
            </a:r>
          </a:p>
          <a:p>
            <a:pPr marL="0" indent="0">
              <a:buNone/>
            </a:pPr>
            <a:r>
              <a:rPr lang="th-TH" dirty="0" smtClean="0"/>
              <a:t>35. ผู้รับใบอนุญาต ต้องจัดให้มีเจ้าหน้าที่ดำเนินการทางเทคนิคเกี่ยวกับวัสดุนิวเคลียร์ปฏิบัติหน้าที่ในสถานที่ทำการของผู้รับใบอนุญาต โดยต้องจัดให้มีเจ้าหน้าที่ดำเนินการทางเทคนิคเกี่ยวกับวัสดุนิวเคลียร์อย่างน้อยหนึ่งคนประจำอยู่ตลอดเวลาที่เปิดทำการ</a:t>
            </a:r>
          </a:p>
          <a:p>
            <a:pPr marL="0" indent="0">
              <a:buNone/>
            </a:pPr>
            <a:r>
              <a:rPr lang="th-TH" dirty="0" smtClean="0"/>
              <a:t>36. ผู้รับใบอนุญาตดำเนินการสถานประกอบการทางนิวเคลียร์ที่ใช้เครื่องปฏิกรณ์นิวเคลียร์ ต้องจัดให้มีเจ้าหน้าที่ปฏิบัติงานเดินเครื่องปฏิกรณ์นิวเคลียร์ปฏิบัติหน้าที่ในสถานที่ทำการของผู้รับใบอนุญาต โดยต้องจัดให้มีเจ้าหน้าที่ปฏิบัติงานเดินเครื่องปฏิกรณ์นิวเคลียร์อย่างน้อยหนึ่งคนประจำอยู่ตลอดเวลาที่เปิดทำการ"</a:t>
            </a:r>
          </a:p>
          <a:p>
            <a:pPr marL="0" indent="0">
              <a:buNone/>
            </a:pPr>
            <a:r>
              <a:rPr lang="th-TH" dirty="0" smtClean="0"/>
              <a:t>37. เจ้าหน้าที่ความปลอดภัยทางรังสี เจ้าหน้าที่ดำเนินการทางเทคนิคเกี่ยวกับวัสดุนิวเคลียร์ และเจ้าหน้าที่ปฏิบัติงานเดินเครื่องปฏิกรณ์นิวเคลียร์ ต้องได้รับใบอนุญาต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436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484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944562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  <a:ln>
            <a:solidFill>
              <a:srgbClr val="0070C0"/>
            </a:solidFill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sz="4200" dirty="0" smtClean="0"/>
              <a:t>38. เจ้าหน้าที่ตามวรรคหนึ่งต้องมีคุณสมบัติและไม่มีลักษณะต้องห้าม ดังต่อไปนี้</a:t>
            </a:r>
          </a:p>
          <a:p>
            <a:pPr marL="0" indent="0">
              <a:buNone/>
            </a:pPr>
            <a:r>
              <a:rPr lang="th-TH" sz="4200" dirty="0" smtClean="0"/>
              <a:t>     (1) มีสัญชาติไทย เว้นแต่ในกรณีที่เลขาธิการโดยความเห็นชอบของคณะกรรมการเห็นว่ามีความจำเป็นที่ต้องให้บุคคลที่มีสัญชาติอื่นเป็นเจ้าหน้าที่ดังกล่าว</a:t>
            </a:r>
          </a:p>
          <a:p>
            <a:pPr marL="0" indent="0">
              <a:buNone/>
            </a:pPr>
            <a:r>
              <a:rPr lang="th-TH" sz="4200" dirty="0" smtClean="0"/>
              <a:t>     (2) เป็นผู้บรรลุนิติภาวะ</a:t>
            </a:r>
          </a:p>
          <a:p>
            <a:pPr marL="0" indent="0">
              <a:buNone/>
            </a:pPr>
            <a:r>
              <a:rPr lang="th-TH" sz="4200" dirty="0" smtClean="0"/>
              <a:t>     (3) ไม่เป็นคนวิกลจริต คนไร้ความสามารถ หรือคนเสมือนไร้ความสามารถ</a:t>
            </a:r>
          </a:p>
          <a:p>
            <a:pPr marL="0" indent="0">
              <a:buNone/>
            </a:pPr>
            <a:r>
              <a:rPr lang="th-TH" sz="4200" dirty="0" smtClean="0"/>
              <a:t>     (4) ไม่เป็นบุคคลล้มละลาย</a:t>
            </a:r>
          </a:p>
          <a:p>
            <a:pPr marL="0" indent="0">
              <a:buNone/>
            </a:pPr>
            <a:r>
              <a:rPr lang="th-TH" sz="4200" dirty="0" smtClean="0"/>
              <a:t>     (5) ไม่เป็นผู้อยู่ในระหว่างถูกสั่งพักใช้ใบอนุญาตตามพระราชบัญญัตินี้</a:t>
            </a:r>
          </a:p>
          <a:p>
            <a:pPr marL="0" indent="0">
              <a:buNone/>
            </a:pPr>
            <a:r>
              <a:rPr lang="th-TH" sz="4200" dirty="0" smtClean="0"/>
              <a:t>     (6) ไม่เคยถูกเพิกถอนใบอนุญาตตามพระราชบัญญัตินี้ โดยยังไม่พ้นสองปีนับแต่วันที่ถูกเพิกถอนใบอนุญาต</a:t>
            </a:r>
          </a:p>
          <a:p>
            <a:pPr marL="0" indent="0">
              <a:buNone/>
            </a:pPr>
            <a:r>
              <a:rPr lang="th-TH" sz="4200" dirty="0" smtClean="0"/>
              <a:t>     (7) ไม่เคยได้รับโทษจำคุกโดยคำพิพากษาถึงที่สุด เว้นแต่โทษสำหรับความผิดที่ได้กระทำโดยประมาทหรือความผิดลหุโทษ</a:t>
            </a:r>
          </a:p>
          <a:p>
            <a:pPr marL="0" indent="0">
              <a:buNone/>
            </a:pPr>
            <a:r>
              <a:rPr lang="th-TH" sz="4200" dirty="0" smtClean="0"/>
              <a:t>39. ผู้ครอบครองวัสดุกัมมันตรังสี วัสดุนิวเคลียร์ กากกัมมันตรังสี เชื้อเพลิงนิวเคลียร์หรือเชื้อเพลิงนิวเคลียร์ใช้แล้ว ซึ่งประสงค์จะจัดให้มีการขนส่งวัสดุดังกล่าว ต้องแจ้งการแจ้งให้เป็นไปตามหลักเกณฑ์ วิธีการ และเงื่อนไขที่เลขาธิการประกาศกำหนด"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198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1351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944562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  <a:ln>
            <a:solidFill>
              <a:srgbClr val="0070C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40. ผู้ครอบครองวัสดุกัมมันตรังสี วัสดุนิวเคลียร์ กากกัมมันตรังสี เชื้อเพลิงนิวเคลียร์หรือเชื้อเพลิงนิวเคลียร์ใช้แล้ว ซึ่งประสงค์จะขนส่งและผู้รับขนส่งวัสดุดังกล่าวมีหน้าที่ต้องปฏิบัติตามหลักเกณฑ์ วิธีการ และเงื่อนไขเกี่ยวกับความปลอดภัยและความมั่นคงปลอดภัยทางนิวเคลียร์และรังสีตามที่กำหนดในกฎกระทรวง"</a:t>
            </a:r>
          </a:p>
          <a:p>
            <a:pPr marL="0" indent="0">
              <a:buNone/>
            </a:pPr>
            <a:r>
              <a:rPr lang="th-TH" dirty="0" smtClean="0"/>
              <a:t>     (1) ข้อกำหนดหรือข้อจำกัดในการขนส่งไม่ว่าโดยทางบก ทางน้ำ หรือทางอากาศ</a:t>
            </a:r>
          </a:p>
          <a:p>
            <a:pPr marL="0" indent="0">
              <a:buNone/>
            </a:pPr>
            <a:r>
              <a:rPr lang="th-TH" dirty="0" smtClean="0"/>
              <a:t>     (2) ประเภท ข้อกำหนด และการรับรองหีบห่อที่ใช้ในการขนส่ง</a:t>
            </a:r>
          </a:p>
          <a:p>
            <a:pPr marL="0" indent="0">
              <a:buNone/>
            </a:pPr>
            <a:r>
              <a:rPr lang="th-TH" dirty="0" smtClean="0"/>
              <a:t>     (3) การติดป้ายแสดงสัญลักษณ์ทางรังสี</a:t>
            </a:r>
          </a:p>
          <a:p>
            <a:pPr marL="0" indent="0">
              <a:buNone/>
            </a:pPr>
            <a:r>
              <a:rPr lang="th-TH" dirty="0" smtClean="0"/>
              <a:t>     (4) การตรวจสอบและการควบคุมการขนส่ง</a:t>
            </a:r>
          </a:p>
          <a:p>
            <a:pPr marL="0" indent="0">
              <a:buNone/>
            </a:pPr>
            <a:r>
              <a:rPr lang="th-TH" dirty="0" smtClean="0"/>
              <a:t>41. ในกรณีที่เกิดอันตรายหรือความเสียหายอันเกิดจากการประกอบกิจการตามใบอนุญาต ผู้รับใบอนุญาตมีหน้าที่ระงับเหตุในเบื้องต้นตามแผนป้องกันอันตรายจากรังสี และต้องแจ้งเหตุดังกล่าวให้พนักงานเจ้าหน้าที่ทราบทันที รวมทั้งต้องให้ข้อมูลและให้ความร่วมมือแก่พนักงานเจ้าหน้าที่เพื่อแก้ไข บรรเทา หรือระงับซึ่งอันตรายหรือความเสียหายนั้น</a:t>
            </a:r>
          </a:p>
          <a:p>
            <a:pPr marL="0" indent="0">
              <a:buNone/>
            </a:pPr>
            <a:r>
              <a:rPr lang="th-TH" dirty="0" smtClean="0"/>
              <a:t>42. ในกรณีที่ผู้รับใบอนุญาตฝ่าฝืนหรือไม่ปฏิบัติตามพระราชบัญญัตินี้ กฎกระทรวงหรือประกาศที่ออกตามพระราชบัญญัตินี้ หรือเงื่อนไขที่กำหนดในใบอนุญาต ให้เลขาธิการมีอำนาจสั่งระงับการกระทำที่ฝ่าฝืน แก้ไขปรับปรุง หรือปฏิบัติให้ถูกต้องเหมาะสมภายในระยะเวลาที่กำหนด"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91" y="60198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1552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1. ให้ใช้บังคับเมื่อพ้นกำหนดหนึ่งร้อยแปดสิบวันนับแต่วันประกาศในราชกิจจา</a:t>
            </a:r>
            <a:r>
              <a:rPr lang="th-TH" dirty="0" err="1" smtClean="0"/>
              <a:t>นุเบกษา</a:t>
            </a:r>
            <a:r>
              <a:rPr lang="th-TH" dirty="0" smtClean="0"/>
              <a:t>เป็นต้นไป</a:t>
            </a:r>
          </a:p>
          <a:p>
            <a:pPr marL="0" indent="0">
              <a:buNone/>
            </a:pPr>
            <a:r>
              <a:rPr lang="th-TH" dirty="0" smtClean="0"/>
              <a:t>2. ให้ยกเลิก(1) พระราชบัญญัติพลังงานปรมาณูเพื่อสันติ พ.ศ. 2504(2) พระราชบัญญัติพลังงานปรมาณูเพื่อสันติ (ฉบับที่ 2) พ.ศ. 2508"</a:t>
            </a:r>
          </a:p>
          <a:p>
            <a:pPr marL="0" indent="0">
              <a:buNone/>
            </a:pPr>
            <a:r>
              <a:rPr lang="th-TH" dirty="0" smtClean="0"/>
              <a:t>3. ไม่ใช้บังคับแก่ยานพาหนะทางทหารของต่างประเทศที่ขับเคลื่อนด้วยพลังงานนิวเคลียร์ซึ่งเข้ามาในราชอาณาจักร</a:t>
            </a:r>
          </a:p>
          <a:p>
            <a:pPr marL="0" indent="0">
              <a:buNone/>
            </a:pPr>
            <a:r>
              <a:rPr lang="th-TH" dirty="0" smtClean="0"/>
              <a:t>3. ผู้ใดจะดำเนินการดังต่อไปนี้ ต้องได้รับใบอนุญาต</a:t>
            </a:r>
          </a:p>
          <a:p>
            <a:pPr marL="0" indent="0">
              <a:buNone/>
            </a:pPr>
            <a:r>
              <a:rPr lang="th-TH" dirty="0" smtClean="0"/>
              <a:t>      (1) ผลิต มีไว้ในครอบครอง หรือใช้วัสดุกัมมันตรังสี เครื่องกำเนิดรังสี และวัสดุนิวเคลียร์</a:t>
            </a:r>
          </a:p>
          <a:p>
            <a:pPr marL="0" indent="0">
              <a:buNone/>
            </a:pPr>
            <a:r>
              <a:rPr lang="th-TH" dirty="0" smtClean="0"/>
              <a:t>      (2) นำเข้า ส่งออก หรือนำผ่านวัสดุกัมมันตรังสี เครื่องกำเนิดรังสี และวัสดุนิวเคลียร์</a:t>
            </a:r>
          </a:p>
          <a:p>
            <a:pPr marL="0" indent="0">
              <a:buNone/>
            </a:pPr>
            <a:r>
              <a:rPr lang="th-TH" dirty="0" smtClean="0"/>
              <a:t>การขอรับใบอนุญาต การออกใบอนุญาต และการออกใบแทนใบอนุญาต ให้เป็นไปตามหลักเกณฑ์ วิธีการ และเงื่อนไขที่กำหนดในกฎกระทรวง</a:t>
            </a:r>
          </a:p>
          <a:p>
            <a:pPr marL="0" indent="0">
              <a:buNone/>
            </a:pPr>
            <a:r>
              <a:rPr lang="th-TH" dirty="0" smtClean="0"/>
              <a:t>4. วัสดุกัมมันตรังสี วัสดุนิวเคลียร์ใดที่ผู้ดำเนินการไม่ต้องขอรับใบอนุญาต ให้เป็นไปตามที่กำหนดในกฎกระทรวง ทั้งนี้ ให้คำนึงถึง</a:t>
            </a:r>
            <a:r>
              <a:rPr lang="th-TH" dirty="0" err="1" smtClean="0"/>
              <a:t>ระดับกัมมันต</a:t>
            </a:r>
            <a:r>
              <a:rPr lang="th-TH" dirty="0" smtClean="0"/>
              <a:t>ภาพหรือลักษณะการใช้งานวัสดุกัมมันตรังสี</a:t>
            </a: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817998"/>
            <a:ext cx="838200" cy="85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5975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5. ผู้ใดมีไว้ในครอบครอง หรือใช้วัสดุกัมมันตรังสี เครื่องกำเนิดรังสี และวัสดุนิวเคลียร์ที่ไม่ต้องขอรับใบอนุญาตตามวรรคหนึ่ง ต้องแจ้งการครอบครองหรือใช้วัสดุกัมมันตรังสี การแจ้งการครอบครองหรือใช้วัสดุกัมมันตรังสี เครื่องกำเนิดรังสี และวัสดุนิวเคลียร์ ให้เป็นไปตามหลักเกณฑ์ วิธีการ เงื่อนไข และระยะเวลาที่กำหนดในกฎกระทรวง"</a:t>
            </a:r>
          </a:p>
          <a:p>
            <a:pPr marL="0" indent="0">
              <a:buNone/>
            </a:pPr>
            <a:r>
              <a:rPr lang="th-TH" dirty="0" smtClean="0"/>
              <a:t>6. ใบอนุญาต  ให้มีอายุ ดังต่อไปนี้</a:t>
            </a:r>
          </a:p>
          <a:p>
            <a:pPr marL="0" indent="0">
              <a:buNone/>
            </a:pPr>
            <a:r>
              <a:rPr lang="th-TH" dirty="0" smtClean="0"/>
              <a:t>    (1) ใบอนุญาตผลิตให้มีอายุ 5 ปี</a:t>
            </a:r>
          </a:p>
          <a:p>
            <a:pPr marL="0" indent="0">
              <a:buNone/>
            </a:pPr>
            <a:r>
              <a:rPr lang="th-TH" dirty="0" smtClean="0"/>
              <a:t>    (2) ใบอนุญาตมีไว้ในครอบครองหรือใช้ให้มีอายุ 5 ปี</a:t>
            </a:r>
          </a:p>
          <a:p>
            <a:pPr marL="0" indent="0">
              <a:buNone/>
            </a:pPr>
            <a:r>
              <a:rPr lang="th-TH" dirty="0" smtClean="0"/>
              <a:t>    (3) ใบอนุญาตนำเข้าให้มีอายุตามที่กำหนดในใบอนุญาตแต่ต้องไม่เกิน 6 เดือน</a:t>
            </a:r>
          </a:p>
          <a:p>
            <a:pPr marL="0" indent="0">
              <a:buNone/>
            </a:pPr>
            <a:r>
              <a:rPr lang="th-TH" dirty="0" smtClean="0"/>
              <a:t>    (4) ใบอนุญาตส่งออกให้มีอายุตามที่กำหนดในใบอนุญาตแต่ต้องไม่เกิน 6 เดือน</a:t>
            </a:r>
          </a:p>
          <a:p>
            <a:pPr marL="0" indent="0">
              <a:buNone/>
            </a:pPr>
            <a:r>
              <a:rPr lang="th-TH" dirty="0" smtClean="0"/>
              <a:t>    (5) ใบอนุญาตนำผ่านให้มีอายุตามที่กำหนดในใบอนุญาตแต่ต้องไม่เกิน 6 เดือน</a:t>
            </a:r>
          </a:p>
          <a:p>
            <a:pPr marL="0" indent="0">
              <a:buNone/>
            </a:pPr>
            <a:r>
              <a:rPr lang="th-TH" dirty="0" smtClean="0"/>
              <a:t>7. ให้ผู้ขอรับใบอนุญาตนำเข้า ขอรับใบอนุญาตมีไว้ในครอบครองวัสดุกัมมันตรังสีนั้นด้วย</a:t>
            </a:r>
          </a:p>
          <a:p>
            <a:pPr marL="0" indent="0">
              <a:buNone/>
            </a:pPr>
            <a:r>
              <a:rPr lang="th-TH" dirty="0" smtClean="0"/>
              <a:t>8. ผู้รับใบอนุญาตนำผ่าน ให้ได้รับยกเว้นการขอรับใบอนุญาตมีไว้ในครอบครองหรือการแจ้งการมีไว้ในครอบครองนั้น แล้วแต่กรณี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198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1829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9. ผู้รับใบอนุญาตนำเข้า ส่งออก หรือนำผ่านต้องนำเข้ามาในราชอาณาจักร ส่งออกไปนอกราชอาณาจักร หรือนำผ่านซึ่งวัสดุกัมมันตรังสี ทางด่านศุลกากรที่เลขาธิการประกาศกำหนด</a:t>
            </a:r>
          </a:p>
          <a:p>
            <a:pPr marL="0" indent="0">
              <a:buNone/>
            </a:pPr>
            <a:r>
              <a:rPr lang="th-TH" dirty="0" smtClean="0"/>
              <a:t>10. ผู้ใดจะดำเนินการดังต่อไปนี้ ต้องได้รับใบอนุญาต</a:t>
            </a:r>
          </a:p>
          <a:p>
            <a:pPr marL="0" indent="0">
              <a:buNone/>
            </a:pPr>
            <a:r>
              <a:rPr lang="th-TH" dirty="0" smtClean="0"/>
              <a:t>     (1) ทำเครื่องกำเนิดรังสี</a:t>
            </a:r>
          </a:p>
          <a:p>
            <a:pPr marL="0" indent="0">
              <a:buNone/>
            </a:pPr>
            <a:r>
              <a:rPr lang="th-TH" dirty="0" smtClean="0"/>
              <a:t>     (2) มีไว้ในครอบครองหรือใช้เครื่องกำเนิดรังสี</a:t>
            </a:r>
          </a:p>
          <a:p>
            <a:pPr marL="0" indent="0">
              <a:buNone/>
            </a:pPr>
            <a:r>
              <a:rPr lang="th-TH" dirty="0" smtClean="0"/>
              <a:t>     (3) นำเข้าหรือส่งออกเครื่องกำเนิดรังสี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 การขอรับใบอนุญาต การออกใบอนุญาต และการออกใบแทนใบอนุญาตสำหรับเครื่องกำเนิดรังสีแต่ละประเภท ให้เป็นไปตามหลักเกณฑ์ วิธีการ และเงื่อนไขที่กำหนดในกฎกระทรวง</a:t>
            </a:r>
          </a:p>
          <a:p>
            <a:pPr marL="0" indent="0">
              <a:buNone/>
            </a:pPr>
            <a:r>
              <a:rPr lang="th-TH" dirty="0" smtClean="0"/>
              <a:t>11. ใบอนุญาตตามข้อ 10. ให้มีอายุ ดังต่อไปนี้</a:t>
            </a:r>
          </a:p>
          <a:p>
            <a:pPr marL="0" indent="0">
              <a:buNone/>
            </a:pPr>
            <a:r>
              <a:rPr lang="th-TH" dirty="0" smtClean="0"/>
              <a:t>    (1) ใบอนุญาตทำเครื่องกำเนิดรังสีให้มีอายุ 5 ปี</a:t>
            </a:r>
          </a:p>
          <a:p>
            <a:pPr marL="0" indent="0">
              <a:buNone/>
            </a:pPr>
            <a:r>
              <a:rPr lang="th-TH" dirty="0" smtClean="0"/>
              <a:t>    (2) ใบอนุญาตมีไว้ในครอบครองหรือใช้เครื่องกำเนิดรังสีให้มีอายุ 5 ปี</a:t>
            </a:r>
          </a:p>
          <a:p>
            <a:pPr marL="0" indent="0">
              <a:buNone/>
            </a:pPr>
            <a:r>
              <a:rPr lang="th-TH" dirty="0" smtClean="0"/>
              <a:t>    (3) ใบอนุญาตนำเข้าเครื่องกำเนิดรังสีให้มีอายุตามที่กำหนดในใบอนุญาตแต่ต้องไม่เกิน 6 เดือน</a:t>
            </a:r>
          </a:p>
          <a:p>
            <a:pPr marL="0" indent="0">
              <a:buNone/>
            </a:pPr>
            <a:r>
              <a:rPr lang="th-TH" dirty="0" smtClean="0"/>
              <a:t>    (4) ใบอนุญาตส่งออกเครื่องกำเนิดรังสีให้มีอายุตามที่กำหนดในใบอนุญาตแต่ต้องไม่เกิน 6 เดือน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867400"/>
            <a:ext cx="838200" cy="85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3558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th-TH" dirty="0" smtClean="0"/>
              <a:t>13. ผู้ขอรับใบอนุญาต ซึ่งเป็นบุคคลธรรมดาต้องมีคุณสมบัติและไม่มีลักษณะต้องห้าม ดังต่อไปนี้</a:t>
            </a:r>
          </a:p>
          <a:p>
            <a:pPr marL="0" indent="0">
              <a:buNone/>
            </a:pPr>
            <a:r>
              <a:rPr lang="th-TH" dirty="0" smtClean="0"/>
              <a:t> (1) คุณสมบัติ</a:t>
            </a:r>
          </a:p>
          <a:p>
            <a:pPr marL="0" indent="0">
              <a:buNone/>
            </a:pPr>
            <a:r>
              <a:rPr lang="th-TH" dirty="0" smtClean="0"/>
              <a:t>(ก) มีอายุไม่ต่ำกว่ายี่สิบปีบริบูรณ์</a:t>
            </a:r>
          </a:p>
          <a:p>
            <a:pPr marL="0" indent="0">
              <a:buNone/>
            </a:pPr>
            <a:r>
              <a:rPr lang="th-TH" dirty="0" smtClean="0"/>
              <a:t>(ข) มีศักยภาพทางเทคนิคเพียงพอในการดูแลความปลอดภัยและความมั่นคงปลอดภัย ของวัสดุกัมมันตรังสีที่ขออนุญาต การดำเนินการเมื่อเลิกใช้งาน และการจัดการกากกัมมันตรังสี หรือมีศักยภาพ ทางเทคนิคเพียงพอในการดูแลความปลอดภัยของเครื่องกำเนิดรังสีที่ขออนุญาต แล้วแต่กรณี ทั้งนี้ ศักยภาพทางเทคนิคให้เป็นไปตามที่กำหนดในกฎกระทรวง โดยอย่างน้อยต้องมีเรื่องดังต่อไปนี้</a:t>
            </a:r>
          </a:p>
          <a:p>
            <a:pPr marL="0" indent="0">
              <a:buNone/>
            </a:pPr>
            <a:r>
              <a:rPr lang="th-TH" dirty="0" smtClean="0"/>
              <a:t>1) สถานที่จัดเก็บหรือสถานที่ประกอบกิจการ</a:t>
            </a:r>
          </a:p>
          <a:p>
            <a:pPr marL="0" indent="0">
              <a:buNone/>
            </a:pPr>
            <a:r>
              <a:rPr lang="th-TH" dirty="0" smtClean="0"/>
              <a:t>2) เครื่องมือ อุปกรณ์ และเครื่องใช้</a:t>
            </a:r>
          </a:p>
          <a:p>
            <a:pPr marL="0" indent="0">
              <a:buNone/>
            </a:pPr>
            <a:r>
              <a:rPr lang="th-TH" dirty="0" smtClean="0"/>
              <a:t>3) เจ้าหน้าที่ความปลอดภัยทางรังสี</a:t>
            </a:r>
          </a:p>
          <a:p>
            <a:pPr marL="0" indent="0">
              <a:buNone/>
            </a:pPr>
            <a:r>
              <a:rPr lang="th-TH" dirty="0" smtClean="0"/>
              <a:t>4) แผนป้องกันอันตรายจากรังสี</a:t>
            </a:r>
          </a:p>
          <a:p>
            <a:pPr marL="0" indent="0">
              <a:buNone/>
            </a:pPr>
            <a:r>
              <a:rPr lang="th-TH" dirty="0" smtClean="0"/>
              <a:t>(2) ลักษณะต้องห้าม</a:t>
            </a:r>
          </a:p>
          <a:p>
            <a:pPr marL="0" indent="0">
              <a:buNone/>
            </a:pPr>
            <a:r>
              <a:rPr lang="th-TH" dirty="0" smtClean="0"/>
              <a:t>(ก) เป็นคนวิกลจริต คนไร้ความสามารถ หรือคนเสมือนไร้ความสามารถ</a:t>
            </a:r>
          </a:p>
          <a:p>
            <a:pPr marL="0" indent="0">
              <a:buNone/>
            </a:pPr>
            <a:r>
              <a:rPr lang="th-TH" dirty="0" smtClean="0"/>
              <a:t>(ข) เป็นผู้อยู่ในระหว่างถูกสั่งพักใช้ใบอนุญาตตามพระราชบัญญัตินี้</a:t>
            </a:r>
          </a:p>
          <a:p>
            <a:pPr marL="0" indent="0">
              <a:buNone/>
            </a:pPr>
            <a:r>
              <a:rPr lang="th-TH" dirty="0" smtClean="0"/>
              <a:t>(ค) เคยถูกเพิกถอนใบอนุญาตตามพระราชบัญญัตินี้ โดยยังไม่พ้นห้าปีนับแต่วันที่ถูกเพิกถอนใบอนุญาต</a:t>
            </a:r>
          </a:p>
          <a:p>
            <a:pPr marL="0" indent="0">
              <a:buNone/>
            </a:pPr>
            <a:r>
              <a:rPr lang="th-TH" dirty="0" smtClean="0"/>
              <a:t>(ง) เคยต้องคำพิพากษาถึงที่สุดให้จำคุกเนื่องจากกระทำความผิดตามพระราชบัญญัตินี้โดยได้พ้นโทษมายังไม่ถึงห้าปีในวันที่ยื่นคำขอรับใบอนุญาต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198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4097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14. ผู้ขอรับใบอนุญาต ซึ่งเป็นนิติบุคคลต้องมีคุณสมบัติและไม่มีลักษณะต้องห้าม ดังต่อไปนี้</a:t>
            </a:r>
          </a:p>
          <a:p>
            <a:pPr marL="0" indent="0">
              <a:buNone/>
            </a:pPr>
            <a:r>
              <a:rPr lang="th-TH" dirty="0" smtClean="0"/>
              <a:t>    (1) ผู้จัดการหรือผู้แทนนิติบุคคลต้องมีคุณสมบัติและไม่มีลักษณะต้องห้าม</a:t>
            </a:r>
          </a:p>
          <a:p>
            <a:pPr marL="0" indent="0">
              <a:buNone/>
            </a:pPr>
            <a:r>
              <a:rPr lang="th-TH" dirty="0" smtClean="0"/>
              <a:t>    (2) มีคุณสมบัติและไม่มีลักษณะต้องห้าม</a:t>
            </a:r>
          </a:p>
          <a:p>
            <a:pPr marL="0" indent="0">
              <a:buNone/>
            </a:pPr>
            <a:r>
              <a:rPr lang="th-TH" dirty="0" smtClean="0"/>
              <a:t>    (3) ไม่เคยต้องคำพิพากษาถึงที่สุดให้ลงโทษเนื่องจากกระทำความผิดตามพระราชบัญญัตินี้ เว้นแต่ได้พ้นโทษมาแล้วห้าปีก่อนวันที่ยื่นคำขอรับใบอนุญาต</a:t>
            </a:r>
          </a:p>
          <a:p>
            <a:pPr marL="0" indent="0">
              <a:buNone/>
            </a:pPr>
            <a:r>
              <a:rPr lang="th-TH" dirty="0" smtClean="0"/>
              <a:t>15. ผู้รับใบอนุญาตตามมีหน้าที่วางหลักประกันตั้งแต่ได้รับใบอนุญาตเพื่อเป็นหลักประกันในการจัดการกากกัมมันตรังสี และในการเข้าดำเนินการ</a:t>
            </a:r>
          </a:p>
          <a:p>
            <a:pPr marL="0" indent="0">
              <a:buNone/>
            </a:pPr>
            <a:r>
              <a:rPr lang="th-TH" dirty="0" smtClean="0"/>
              <a:t>16. ถ้าผู้รับใบอนุญาต ประสงค์จะขอต่ออายุใบอนุญาต ให้ยื่นคำขอก่อนใบอนุญาตสิ้นอายุ เมื่อได้ยื่นคำขอดังกล่าวแล้วให้ประกอบกิจการต่อไปได้จนกว่าเลขาธิการจะสั่งไม่ต่ออายุใบอนุญาตนั้นการขอต่ออายุใบอนุญาตและการต่ออายุใบอนุญาตให้เป็นไปตามหลักเกณฑ์ วิธีการ และเงื่อนไขที่กำหนดในกฎกระทรวง"</a:t>
            </a:r>
          </a:p>
          <a:p>
            <a:pPr marL="0" indent="0">
              <a:buNone/>
            </a:pPr>
            <a:r>
              <a:rPr lang="th-TH" dirty="0" smtClean="0"/>
              <a:t>17. ผู้ใดจะตั้งสถานประกอบการทางนิวเคลียร์ต้องได้รับใบอนุญาตให้ใช้พื้นที่เพื่อตั้งสถานประกอบการทางนิวเคลียร์ ใบอนุญาตก่อสร้างสถานประกอบการทางนิวเคลียร์ และใบอนุญาตดำเนินการสถานประกอบการทางนิวเคลียร์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867399"/>
            <a:ext cx="762000" cy="781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512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h-TH" dirty="0" smtClean="0"/>
              <a:t>18. ผู้ตั้งสถานประกอบการทางนิวเคลียร์ ต้องมีคุณสมบัติและไม่มีลักษณะต้องห้าม ดังต่อไปนี้</a:t>
            </a:r>
          </a:p>
          <a:p>
            <a:pPr marL="0" indent="0">
              <a:buNone/>
            </a:pPr>
            <a:r>
              <a:rPr lang="th-TH" dirty="0" smtClean="0"/>
              <a:t>    (1) เป็นบริษัทจำกัด บริษัทมหาชนจำกัด หรือนิติบุคคลอื่นที่มีกฎหมายเฉพาะจัดตั้งขึ้น</a:t>
            </a:r>
          </a:p>
          <a:p>
            <a:pPr marL="0" indent="0">
              <a:buNone/>
            </a:pPr>
            <a:r>
              <a:rPr lang="th-TH" dirty="0" smtClean="0"/>
              <a:t>    (2) มีศักยภาพทางเทคนิคและการเงินตามที่กำหนดในกฎกระทรวง</a:t>
            </a:r>
          </a:p>
          <a:p>
            <a:pPr marL="0" indent="0">
              <a:buNone/>
            </a:pPr>
            <a:r>
              <a:rPr lang="th-TH" dirty="0" smtClean="0"/>
              <a:t>    (3) ไม่เป็นบุคคลล้มละลายหรืออยู่ในระหว่างถูกพิทักษ์ทรัพย์เด็ดขาด</a:t>
            </a:r>
          </a:p>
          <a:p>
            <a:pPr marL="0" indent="0">
              <a:buNone/>
            </a:pPr>
            <a:r>
              <a:rPr lang="th-TH" dirty="0" smtClean="0"/>
              <a:t>    (4) ไม่เป็นผู้อยู่ในระหว่างถูกสั่งพักใช้ใบอนุญาตตามพระราชบัญญัตินี้</a:t>
            </a:r>
          </a:p>
          <a:p>
            <a:pPr marL="0" indent="0">
              <a:buNone/>
            </a:pPr>
            <a:r>
              <a:rPr lang="th-TH" dirty="0" smtClean="0"/>
              <a:t>    (5) ไม่เคยถูกเพิกถอนใบอนุญาตตามพระราชบัญญัตินี้ เว้นแต่ได้ถูกเพิกถอนใบอนุญาตมาแล้วห้าปีก่อนวันยื่นคำขอรับใบอนุญาต</a:t>
            </a:r>
          </a:p>
          <a:p>
            <a:pPr marL="0" indent="0">
              <a:buNone/>
            </a:pPr>
            <a:r>
              <a:rPr lang="th-TH" dirty="0" smtClean="0"/>
              <a:t>    (6) ไม่เคยต้องคำพิพากษาถึงที่สุดให้ลงโทษเนื่องจากกระทำความผิดตามพระราชบัญญัตินี้ เว้นแต่ได้พ้นโทษมาแล้วห้าปีก่อนวันที่ยื่นคำขอรับใบอนุญาต</a:t>
            </a:r>
          </a:p>
          <a:p>
            <a:pPr marL="0" indent="0">
              <a:buNone/>
            </a:pPr>
            <a:r>
              <a:rPr lang="th-TH" dirty="0" smtClean="0"/>
              <a:t>19. กรรมการและผู้มีอำนาจจัดการแทนนิติบุคคล ต้องมีคุณสมบัติและไม่มีลักษณะต้องห้าม ดังต่อไปนี้</a:t>
            </a:r>
          </a:p>
          <a:p>
            <a:pPr marL="0" indent="0">
              <a:buNone/>
            </a:pPr>
            <a:r>
              <a:rPr lang="th-TH" dirty="0" smtClean="0"/>
              <a:t>    (1) มีสัญชาติไทยหรือมีภูมิลำเนาหรือถิ่นที่อยู่ในราชอาณาจักร</a:t>
            </a:r>
          </a:p>
          <a:p>
            <a:pPr marL="0" indent="0">
              <a:buNone/>
            </a:pPr>
            <a:r>
              <a:rPr lang="th-TH" dirty="0" smtClean="0"/>
              <a:t>    (2) ไม่เคยต้องคำพิพากษาถึงที่สุดให้จำคุกเนื่องจากกระทำความผิดตามพระราชบัญญัตินี้ หรือกฎหมายอื่นที่เกี่ยวข้องกับความผิดทางนิวเคลียร์และรังสี เว้นแต่ได้พ้นโทษมาแล้วห้าปีก่อนวันยื่น คำขอรับใบอนุญาต</a:t>
            </a:r>
          </a:p>
          <a:p>
            <a:pPr marL="0" indent="0">
              <a:buNone/>
            </a:pPr>
            <a:r>
              <a:rPr lang="th-TH" dirty="0" smtClean="0"/>
              <a:t>    (3) ไม่มีลักษณะต้องห้าม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198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4056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ln>
            <a:solidFill>
              <a:srgbClr val="0070C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20. การก่อสร้างสถานประกอบการทางนิวเคลียร์ให้ได้รับยกเว้นไม่ต้องปฏิบัติตามกฎหมายว่าด้วยโรงงานและกฎหมายว่าด้วยการควบคุมอาคาร แต่ผู้รับใบอนุญาตก่อสร้างสถานประกอบการทางนิวเคลียร์ต้องปฏิบัติตามหลักเกณฑ์ วิธีการ และเงื่อนไขที่กำหนดในกฎกระทรวง ซึ่งต้องมีมาตรฐานเกี่ยวกับความมั่นคงแข็งแรงและความปลอดภัยไม่ต่ำกว่าที่กำหนดไว้ในกฎหมายว่าด้วยโรงงานและกฎหมายว่าด้วยการควบคุมอาคาร</a:t>
            </a:r>
          </a:p>
          <a:p>
            <a:pPr marL="0" indent="0">
              <a:buNone/>
            </a:pPr>
            <a:r>
              <a:rPr lang="th-TH" dirty="0" smtClean="0"/>
              <a:t>21. ในการก่อตั้งสถานประกอบการทางนิวเคลียร์ ผู้ประกอบการทางนิวเคลียร์ต้องได้รับใบอนุญาตให้ใช้พื้นที่ ในการยื่นคำขอรับใบอนุญาตตามวรรคหนึ่ง ให้ผู้ขอรับใบอนุญาตยื่นคำขอรับใบอนุญาตพร้อมด้วยรายงานวิเคราะห์ความเหมาะสมของพื้นที่ตั้งสถานประกอบการทางนิวเคลียร์"</a:t>
            </a:r>
          </a:p>
          <a:p>
            <a:pPr marL="0" indent="0">
              <a:buNone/>
            </a:pPr>
            <a:r>
              <a:rPr lang="th-TH" dirty="0" smtClean="0"/>
              <a:t>22. ใบอนุญาตก่อสร้างสถานประกอบการทางนิวเคลียร์ให้มีอายุตามที่กำหนดในใบอนุญาต แต่ต้องไม่เกินสิบปี และอาจขอต่ออายุใบอนุญาตได้เพียงครั้งเดียวเป็นระยะเวลาไม่เกินสิบปี</a:t>
            </a:r>
          </a:p>
          <a:p>
            <a:pPr marL="0" indent="0">
              <a:buNone/>
            </a:pPr>
            <a:r>
              <a:rPr lang="th-TH" dirty="0" smtClean="0"/>
              <a:t>23. ผู้รับใบอนุญาตก่อสร้างสถานประกอบการทางนิวเคลียร์ต้องรายงานความคืบหน้าในการก่อสร้าง ตามระยะเวลาที่กำหนดไว้ในรายงานวิเคราะห์ความปลอดภัยของสถานประกอบการทางนิวเคลียร์ฉบับเบื้องต้น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867400"/>
            <a:ext cx="838200" cy="85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6526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944562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ln>
            <a:solidFill>
              <a:srgbClr val="0070C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24. ในกรณีที่การก่อสร้างสถานประกอบการทางนิวเคลียร์แล้วเสร็จ ก่อนที่จะขอรับใบอนุญาตดำเนินการสถานประกอบการทางนิวเคลียร์ ให้ผู้รับใบอนุญาตก่อสร้างสถานประกอบการทางนิวเคลียร์ทดสอบระบบเครื่องจักรและอุปกรณ์ โดยแจ้งวัน เวลา และระยะเวลาการทดสอบระบบเครื่องจักรและอุปกรณ์ให้เลขาธิการทราบล่วงหน้าไม่น้อยกว่าสิบห้าวัน เพื่อให้พนักงานเจ้าหน้าที่เข้าไปตรวจสอบการทดสอบดังกล่าว"</a:t>
            </a:r>
          </a:p>
          <a:p>
            <a:pPr marL="0" indent="0">
              <a:buNone/>
            </a:pPr>
            <a:r>
              <a:rPr lang="th-TH" dirty="0" smtClean="0"/>
              <a:t>25. เมื่อการทดสอบระบบเครื่องจักรและอุปกรณ์เสร็จสิ้นแล้ว ผู้รับใบอนุญาตก่อสร้างสถานประกอบการทางนิวเคลียร์ต้องจัดทำรายงานการทดสอบระบบเครื่องจักรและอุปกรณ์เสนอเลขาธิการเพื่อพิจารณาให้ความเห็นชอบ"</a:t>
            </a:r>
          </a:p>
          <a:p>
            <a:pPr marL="0" indent="0">
              <a:buNone/>
            </a:pPr>
            <a:r>
              <a:rPr lang="th-TH" dirty="0" smtClean="0"/>
              <a:t>26. ให้ผู้รับใบอนุญาตดำเนินการสถานประกอบการทางนิวเคลียร์ที่ประสงค์จะเลิกดำเนินการสถานประกอบการทางนิวเคลียร์ ยื่นคำขอเลิกดำเนินการ</a:t>
            </a:r>
          </a:p>
          <a:p>
            <a:pPr marL="0" indent="0">
              <a:buNone/>
            </a:pPr>
            <a:r>
              <a:rPr lang="th-TH" dirty="0" smtClean="0"/>
              <a:t>27. ห้ามผู้ใดนำกากกัมมันตรังสีเข้ามาในราชอาณาจักร เว้นแต่เป็นการนำเข้ากากกัมมันตรังสีที่เกิดจากการส่งกากกัมมันตรังสีในราชอาณาจักรไปจัดการนอกราชอาณาจักร หรือที่เกิดจากการส่งเชื้อเพลิงนิวเคลียร์ใช้แล้วไปแปรสภาพนอกราชอาณาจักร โดยได้รับใบอนุญาต</a:t>
            </a:r>
          </a:p>
          <a:p>
            <a:pPr marL="0" indent="0">
              <a:buNone/>
            </a:pPr>
            <a:r>
              <a:rPr lang="th-TH" dirty="0" smtClean="0"/>
              <a:t>การขอรับใบอนุญาต การออกใบอนุญาต และการออกใบแทนใบอนุญาต ให้เป็นไปตามหลักเกณฑ์วิธีการ และเงื่อนไขที่กำหนดในกฎกระทรวง"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198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8428408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2451</Words>
  <Application>Microsoft Office PowerPoint</Application>
  <PresentationFormat>นำเสนอทางหน้าจอ (4:3)</PresentationFormat>
  <Paragraphs>117</Paragraphs>
  <Slides>13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13</vt:i4>
      </vt:variant>
    </vt:vector>
  </HeadingPairs>
  <TitlesOfParts>
    <vt:vector size="14" baseType="lpstr">
      <vt:lpstr>ชุดรูปแบบของ Office</vt:lpstr>
      <vt:lpstr>พระราชบัญญัติ พลังงานนิวเคลียร์เพื่อสันติ พ.ศ. 2559 วันที่ประกาศในราชกิจจานุเบกษา  05-08-2559</vt:lpstr>
      <vt:lpstr>สรุปสาระสำคัญ</vt:lpstr>
      <vt:lpstr>สรุปสาระสำคัญ</vt:lpstr>
      <vt:lpstr>สรุปสาระสำคัญ</vt:lpstr>
      <vt:lpstr>สรุปสาระสำคัญ</vt:lpstr>
      <vt:lpstr>สรุปสาระสำคัญ</vt:lpstr>
      <vt:lpstr>สรุปสาระสำคัญ</vt:lpstr>
      <vt:lpstr>สรุปสาระสำคัญ</vt:lpstr>
      <vt:lpstr>สรุปสาระสำคัญ</vt:lpstr>
      <vt:lpstr>สรุปสาระสำคัญ</vt:lpstr>
      <vt:lpstr>สรุปสาระสำคัญ</vt:lpstr>
      <vt:lpstr>สรุปสาระสำคัญ</vt:lpstr>
      <vt:lpstr>สรุปสาระสำคัญ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พระราชบัญญัติ พลังงานนิวเคลียร์เพื่อสันติ พ.ศ. 2559 วันที่ประกาศในราชกิจจานุเบกษา  04-08-2559</dc:title>
  <dc:creator>AIM14</dc:creator>
  <cp:lastModifiedBy>admin</cp:lastModifiedBy>
  <cp:revision>3</cp:revision>
  <dcterms:created xsi:type="dcterms:W3CDTF">2016-08-11T04:38:39Z</dcterms:created>
  <dcterms:modified xsi:type="dcterms:W3CDTF">2016-08-12T08:08:26Z</dcterms:modified>
</cp:coreProperties>
</file>