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907E-FFD7-453E-ACF4-1F249AE1D0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F288-9C1D-4673-BE89-9E4F8AE980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75711527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907E-FFD7-453E-ACF4-1F249AE1D0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F288-9C1D-4673-BE89-9E4F8AE980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28464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907E-FFD7-453E-ACF4-1F249AE1D0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F288-9C1D-4673-BE89-9E4F8AE980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115207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907E-FFD7-453E-ACF4-1F249AE1D0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F288-9C1D-4673-BE89-9E4F8AE980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8051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907E-FFD7-453E-ACF4-1F249AE1D0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F288-9C1D-4673-BE89-9E4F8AE980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480764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907E-FFD7-453E-ACF4-1F249AE1D0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F288-9C1D-4673-BE89-9E4F8AE980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9181214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907E-FFD7-453E-ACF4-1F249AE1D0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F288-9C1D-4673-BE89-9E4F8AE980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291577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907E-FFD7-453E-ACF4-1F249AE1D0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F288-9C1D-4673-BE89-9E4F8AE980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11171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907E-FFD7-453E-ACF4-1F249AE1D0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F288-9C1D-4673-BE89-9E4F8AE980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92400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907E-FFD7-453E-ACF4-1F249AE1D0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F288-9C1D-4673-BE89-9E4F8AE980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40194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0A907E-FFD7-453E-ACF4-1F249AE1D0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76F288-9C1D-4673-BE89-9E4F8AE980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53209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A907E-FFD7-453E-ACF4-1F249AE1D08C}" type="datetimeFigureOut">
              <a:rPr lang="th-TH" smtClean="0"/>
              <a:t>11/08/59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76F288-9C1D-4673-BE89-9E4F8AE9806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92883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848600" cy="2209800"/>
          </a:xfrm>
          <a:ln>
            <a:solidFill>
              <a:srgbClr val="0070C0"/>
            </a:solidFill>
          </a:ln>
        </p:spPr>
        <p:txBody>
          <a:bodyPr>
            <a:noAutofit/>
          </a:bodyPr>
          <a:lstStyle/>
          <a:p>
            <a:r>
              <a:rPr lang="th-TH" sz="2800" dirty="0" smtClean="0"/>
              <a:t/>
            </a:r>
            <a:br>
              <a:rPr lang="th-TH" sz="2800" dirty="0" smtClean="0"/>
            </a:br>
            <a:r>
              <a:rPr lang="th-TH" sz="2800" dirty="0" smtClean="0"/>
              <a:t>ประกาศคณะกรรมการการแพทย์ตามพระราชบัญญัติประกันสังคม พ.ศ. 2533เรื่อง หลักเกณฑ์ และอัตราสำหรับประโยชน์ทดแทนในกรณีประสบอันตรายหรือเจ็บป่วยอันมิใช่เนื่องจากการทำงาน </a:t>
            </a:r>
            <a:br>
              <a:rPr lang="th-TH" sz="2800" dirty="0" smtClean="0"/>
            </a:br>
            <a:r>
              <a:rPr lang="th-TH" sz="2800" dirty="0" smtClean="0"/>
              <a:t>วันที่ประกาศในราชกิจจา</a:t>
            </a:r>
            <a:r>
              <a:rPr lang="th-TH" sz="2800" dirty="0" err="1" smtClean="0"/>
              <a:t>นุเบกษา</a:t>
            </a:r>
            <a:r>
              <a:rPr lang="th-TH" sz="2800" dirty="0" smtClean="0"/>
              <a:t>  10-08-2559</a:t>
            </a:r>
            <a:br>
              <a:rPr lang="th-TH" sz="2800" dirty="0" smtClean="0"/>
            </a:br>
            <a:endParaRPr lang="th-TH" sz="2800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791200"/>
            <a:ext cx="892115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629402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419600"/>
          </a:xfrm>
          <a:ln>
            <a:solidFill>
              <a:srgbClr val="0070C0"/>
            </a:solidFill>
          </a:ln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th-TH" dirty="0" smtClean="0"/>
          </a:p>
          <a:p>
            <a:pPr marL="0" indent="0">
              <a:buNone/>
            </a:pPr>
            <a:r>
              <a:rPr lang="th-TH" dirty="0" smtClean="0"/>
              <a:t>ให้ใช้บังคับตั้งแต่วันที่ 12 สิงหาคม พ.ศ. 2559 เป็นต้นไป</a:t>
            </a:r>
          </a:p>
          <a:p>
            <a:pPr marL="0" indent="0">
              <a:buNone/>
            </a:pPr>
            <a:r>
              <a:rPr lang="th-TH" dirty="0" smtClean="0"/>
              <a:t>ให้ยกเลิกความใน (14) (ก) ของข้อ 8 แห่งประกาศคณะกรรมการการแพทย์ตามพระราชบัญญัติประกันสังคม พ.ศ. 2533 เรื่อง หลักเกณฑ์ และอัตราสำหรับประโยชน์ทดแทนในกรณีประสบอันตรายหรือเจ็บป่วยอันมิใช่เนื่องจากการทำงาน ลงวันที่ 25 ธันวาคม พ.ศ. 2546ซึ่งแก้ไขเพิ่มเติมโดยให้ใช้ข้อความดังต่อไปนี้แทน</a:t>
            </a:r>
          </a:p>
          <a:p>
            <a:pPr marL="0" indent="0">
              <a:buNone/>
            </a:pPr>
            <a:r>
              <a:rPr lang="th-TH" dirty="0" smtClean="0"/>
              <a:t>(14) ทันตก</a:t>
            </a:r>
            <a:r>
              <a:rPr lang="th-TH" dirty="0" err="1" smtClean="0"/>
              <a:t>รรม</a:t>
            </a:r>
            <a:r>
              <a:rPr lang="th-TH" dirty="0" smtClean="0"/>
              <a:t> ยกเว้น(ก) การถอนฟัน อุดฟัน ขูดหินปูน และผ่าตัดฟันคุด ให้ผู้ประกันตนมีสิทธิได้รับค่าบริการทางการแพทย์เท่าที่จ่ายจริงตามความจำเป็นแต่ไม่เกินเก้าร้อยบาทต่อปี ทั้งนี้ ตามอัตราแนบท้ายประกาศฉบับนี้"</a:t>
            </a:r>
          </a:p>
          <a:p>
            <a:pPr marL="0" indent="0">
              <a:buNone/>
            </a:pPr>
            <a:r>
              <a:rPr lang="th-TH" dirty="0" smtClean="0"/>
              <a:t>ในกรณีที่ผู้ประกันตนเข้ารับบริการทางการแพทย์ ณ สถานพยาบาลที่ทำความตกลงกับสำนักงาน ให้ผู้ประกันตนจ่ายค่าบริการทางการแพทย์เฉพาะที่นอกเหนือจากอัตราที่กำหนด</a:t>
            </a:r>
          </a:p>
          <a:p>
            <a:pPr marL="0" indent="0">
              <a:buNone/>
            </a:pPr>
            <a:r>
              <a:rPr lang="th-TH" dirty="0" smtClean="0"/>
              <a:t>ให้สถานพยาบาลที่ให้บริการทางการแพทย์ตามวรรคสองมีสิทธิขอรับค่าบริการทางการแพทย์ตามอัตราที่กำหนด</a:t>
            </a:r>
          </a:p>
          <a:p>
            <a:pPr marL="0" indent="0">
              <a:buNone/>
            </a:pPr>
            <a:r>
              <a:rPr lang="th-TH" dirty="0" smtClean="0"/>
              <a:t>ผู้ใดมีสิทธิได้รับค่าบริการทางการแพทย์ ตามประกาศฉบับเดิมอยู่ก่อนวันที่ประกาศฉบับนี้มีผลใช้บังคับอยู่เพียงใดให้ผู้นั้นมีสิทธิได้รับค่าบริการทางการแพทย์นั้นต่อไป จนครบตามอัตราที่กำหนดในประกาศฉบับนี้</a:t>
            </a:r>
          </a:p>
          <a:p>
            <a:endParaRPr lang="th-TH" dirty="0"/>
          </a:p>
        </p:txBody>
      </p:sp>
      <p:pic>
        <p:nvPicPr>
          <p:cNvPr id="4" name="รูปภาพ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5158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ln>
            <a:solidFill>
              <a:srgbClr val="0070C0"/>
            </a:solidFill>
          </a:ln>
        </p:spPr>
        <p:txBody>
          <a:bodyPr/>
          <a:lstStyle/>
          <a:p>
            <a:r>
              <a:rPr lang="th-TH" dirty="0" smtClean="0"/>
              <a:t>สรุปสาระสำคัญ</a:t>
            </a: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67200"/>
          </a:xfrm>
          <a:ln>
            <a:solidFill>
              <a:srgbClr val="0070C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th-TH" dirty="0" smtClean="0"/>
              <a:t>  อัตราค่าบริการทางการแพทย์แนบท้ายประกาศ</a:t>
            </a:r>
          </a:p>
          <a:p>
            <a:endParaRPr lang="th-TH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192150"/>
            <a:ext cx="7034048" cy="337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รูปภาพ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5943600"/>
            <a:ext cx="695325" cy="7126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8727174"/>
      </p:ext>
    </p:extLst>
  </p:cSld>
  <p:clrMapOvr>
    <a:masterClrMapping/>
  </p:clrMapOvr>
</p:sld>
</file>

<file path=ppt/theme/theme1.xml><?xml version="1.0" encoding="utf-8"?>
<a:theme xmlns:a="http://schemas.openxmlformats.org/drawingml/2006/main" name="ชุดรูปแบบของ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223</Words>
  <Application>Microsoft Office PowerPoint</Application>
  <PresentationFormat>นำเสนอทางหน้าจอ (4:3)</PresentationFormat>
  <Paragraphs>11</Paragraphs>
  <Slides>3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3</vt:i4>
      </vt:variant>
    </vt:vector>
  </HeadingPairs>
  <TitlesOfParts>
    <vt:vector size="4" baseType="lpstr">
      <vt:lpstr>ชุดรูปแบบของ Office</vt:lpstr>
      <vt:lpstr> ประกาศคณะกรรมการการแพทย์ตามพระราชบัญญัติประกันสังคม พ.ศ. 2533เรื่อง หลักเกณฑ์ และอัตราสำหรับประโยชน์ทดแทนในกรณีประสบอันตรายหรือเจ็บป่วยอันมิใช่เนื่องจากการทำงาน  วันที่ประกาศในราชกิจจานุเบกษา  10-08-2559 </vt:lpstr>
      <vt:lpstr>สรุปสาระสำคัญ</vt:lpstr>
      <vt:lpstr>สรุปสาระสำคัญ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ประกาศคณะกรรมการการแพทย์ตามพระราชบัญญัติประกันสังคม พ.ศ. 2533เรื่อง หลักเกณฑ์ และอัตราสำหรับประโยชน์ทดแทนในกรณีประสบอันตรายหรือเจ็บป่วยอันมิใช่เนื่องจากการทำงาน  วันที่ประกาศในราชกิจจานุเบกษา  10-08-2559 </dc:title>
  <dc:creator>AIM14</dc:creator>
  <cp:lastModifiedBy>AIM14</cp:lastModifiedBy>
  <cp:revision>1</cp:revision>
  <dcterms:created xsi:type="dcterms:W3CDTF">2016-08-11T06:48:40Z</dcterms:created>
  <dcterms:modified xsi:type="dcterms:W3CDTF">2016-08-11T06:53:13Z</dcterms:modified>
</cp:coreProperties>
</file>