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7076F-A0FA-43C3-BA4A-5B66573A168C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6946D-6021-445F-81C1-AC0DFFB9D13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14420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7076F-A0FA-43C3-BA4A-5B66573A168C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6946D-6021-445F-81C1-AC0DFFB9D13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35782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7076F-A0FA-43C3-BA4A-5B66573A168C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6946D-6021-445F-81C1-AC0DFFB9D13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77945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7076F-A0FA-43C3-BA4A-5B66573A168C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6946D-6021-445F-81C1-AC0DFFB9D13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0211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7076F-A0FA-43C3-BA4A-5B66573A168C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6946D-6021-445F-81C1-AC0DFFB9D13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05787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7076F-A0FA-43C3-BA4A-5B66573A168C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6946D-6021-445F-81C1-AC0DFFB9D13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0365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7076F-A0FA-43C3-BA4A-5B66573A168C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6946D-6021-445F-81C1-AC0DFFB9D13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83435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7076F-A0FA-43C3-BA4A-5B66573A168C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6946D-6021-445F-81C1-AC0DFFB9D13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64290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7076F-A0FA-43C3-BA4A-5B66573A168C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6946D-6021-445F-81C1-AC0DFFB9D13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17234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7076F-A0FA-43C3-BA4A-5B66573A168C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6946D-6021-445F-81C1-AC0DFFB9D13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44056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7076F-A0FA-43C3-BA4A-5B66573A168C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6946D-6021-445F-81C1-AC0DFFB9D13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5894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7076F-A0FA-43C3-BA4A-5B66573A168C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6946D-6021-445F-81C1-AC0DFFB9D13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46395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09600" y="1524001"/>
            <a:ext cx="7772400" cy="2286000"/>
          </a:xfrm>
          <a:ln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th-TH" sz="3200" dirty="0" smtClean="0"/>
              <a:t/>
            </a:r>
            <a:br>
              <a:rPr lang="th-TH" sz="3200" dirty="0" smtClean="0"/>
            </a:br>
            <a:r>
              <a:rPr lang="th-TH" sz="3200" dirty="0" smtClean="0"/>
              <a:t>ระเบียบคณะกรรมการพลังงานปรมาณูเพื่อสันติว่าด้วยการประกันคุณภาพของเครื่องปฏิกรณ์ปรมาณูวิจัยพ.ศ. 2559</a:t>
            </a:r>
            <a:br>
              <a:rPr lang="th-TH" sz="3200" dirty="0" smtClean="0"/>
            </a:br>
            <a:r>
              <a:rPr lang="th-TH" sz="3200" dirty="0" smtClean="0"/>
              <a:t>วันที่ประกาศในราชกิจจา</a:t>
            </a:r>
            <a:r>
              <a:rPr lang="th-TH" sz="3200" dirty="0" err="1" smtClean="0"/>
              <a:t>นุเบกษา</a:t>
            </a:r>
            <a:r>
              <a:rPr lang="th-TH" sz="3200" dirty="0" smtClean="0"/>
              <a:t> </a:t>
            </a:r>
            <a:br>
              <a:rPr lang="th-TH" sz="3200" dirty="0" smtClean="0"/>
            </a:br>
            <a:r>
              <a:rPr lang="th-TH" sz="3200" dirty="0" smtClean="0"/>
              <a:t>02-08-2559</a:t>
            </a:r>
            <a:br>
              <a:rPr lang="th-TH" sz="3200" dirty="0" smtClean="0"/>
            </a:br>
            <a:endParaRPr lang="th-TH" sz="3200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00"/>
            <a:ext cx="89211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1638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114800"/>
          </a:xfrm>
          <a:ln>
            <a:solidFill>
              <a:srgbClr val="0070C0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th-TH" dirty="0" smtClean="0"/>
          </a:p>
          <a:p>
            <a:pPr marL="0" indent="0">
              <a:buNone/>
            </a:pPr>
            <a:r>
              <a:rPr lang="th-TH" sz="3400" dirty="0" smtClean="0"/>
              <a:t>1. ให้ใช้บังคับเมื่อพ้นกำหนดหนึ่งร้อยแปดสิบวันนับแต่วันประกาศในราชกิจจา</a:t>
            </a:r>
            <a:r>
              <a:rPr lang="th-TH" sz="3400" dirty="0" err="1" smtClean="0"/>
              <a:t>นุเบกษา</a:t>
            </a:r>
            <a:r>
              <a:rPr lang="th-TH" sz="3400" dirty="0" smtClean="0"/>
              <a:t>เป็นต้นไป</a:t>
            </a:r>
          </a:p>
          <a:p>
            <a:pPr marL="0" indent="0">
              <a:buNone/>
            </a:pPr>
            <a:r>
              <a:rPr lang="th-TH" sz="3400" dirty="0" smtClean="0"/>
              <a:t>2. ผู้รับใบอนุญาตต้องจัดให้มีระบบการประกันคุณภาพตั้งแต่เริ่มขั้นตอนออกแบบก่อสร้างเครื่องปฏิกรณ์ปรมาณูวิจัยจนถึงการสิ้นสุดกระบวนการเลิกดำเนินการ เพื่อควบคุมการดำเนินงานและกิจกรรมที่เกี่ยวข้องกับคุณภาพ โดยระบุชัดเจนถึงนโยบายคุณภาพ ขั้นตอนและวิธีการปฏิบัติงานและโครงสร้าง ระบบและชิ้นส่วนที่อยู่ภายใต้การประกันคุณภาพ</a:t>
            </a:r>
          </a:p>
          <a:p>
            <a:pPr marL="0" indent="0">
              <a:buNone/>
            </a:pPr>
            <a:r>
              <a:rPr lang="th-TH" sz="3400" dirty="0" smtClean="0"/>
              <a:t>3. ผู้รับใบอนุญาตต้องจัดให้มีการฝึกอบรมที่เหมาะสมสำหรับผู้ที่ปฏิบัติงานในส่วนที่มีการควบคุมคุณภาพ"</a:t>
            </a:r>
          </a:p>
          <a:p>
            <a:pPr marL="0" indent="0">
              <a:buNone/>
            </a:pPr>
            <a:r>
              <a:rPr lang="th-TH" sz="3400" dirty="0" smtClean="0"/>
              <a:t>4. ผู้รับใบอนุญาตต้องกำหนดแผนผังองค์กรที่ชัดเจน มีการแบ่งความรับผิดชอบในด้านการประกันคุณภาพ โดยจัดตั้งหน่วยงานที่ทำหน้าที่ควบคุมและติดตามการประกันคุณภาพภายในองค์กรซึ่งมีอำนาจเพียงพอที่จะตรวจสอบคุณภาพและมีความเป็นอิสระในการตรวจสอบกระบวนการคุณภาพ ชี้ให้เห็นข้อผิดพลาด เสนอข้อปรับปรุงแก้ไข และควบคุมให้มีการแก้ไขข้อบกพร่องให้ถูกต้อง</a:t>
            </a:r>
          </a:p>
          <a:p>
            <a:endParaRPr lang="th-TH" sz="3400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00"/>
            <a:ext cx="914400" cy="937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4699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3400"/>
          </a:xfrm>
          <a:ln>
            <a:solidFill>
              <a:srgbClr val="0070C0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h-TH" dirty="0" smtClean="0"/>
              <a:t>5. ผู้รับใบอนุญาตต้องมีเอกสารและบันทึกเกี่ยวกับการออกแบบโครงสร้าง ระบบและชิ้นส่วนของเครื่องปฏิกรณ์ปรมาณูวิจัย ดังนี้</a:t>
            </a:r>
          </a:p>
          <a:p>
            <a:pPr marL="0" indent="0">
              <a:buNone/>
            </a:pPr>
            <a:r>
              <a:rPr lang="th-TH" dirty="0" smtClean="0"/>
              <a:t>    (1) ข้อบังคับที่ใช้ในการออกแบบ</a:t>
            </a:r>
          </a:p>
          <a:p>
            <a:pPr marL="0" indent="0">
              <a:buNone/>
            </a:pPr>
            <a:r>
              <a:rPr lang="th-TH" dirty="0" smtClean="0"/>
              <a:t>    (2) ขั้นตอนการออกแบบ</a:t>
            </a:r>
          </a:p>
          <a:p>
            <a:pPr marL="0" indent="0">
              <a:buNone/>
            </a:pPr>
            <a:r>
              <a:rPr lang="th-TH" dirty="0" smtClean="0"/>
              <a:t>    (3) การยืนยันความถูกต้องและปลอดภัยของแบบ</a:t>
            </a:r>
          </a:p>
          <a:p>
            <a:pPr marL="0" indent="0">
              <a:buNone/>
            </a:pPr>
            <a:r>
              <a:rPr lang="th-TH" dirty="0" smtClean="0"/>
              <a:t>    (4) รายการอุปกรณ์หรือส่วนประกอบที่เกี่ยวข้องกับความปลอดภัยที่ไม่ได้ผลิตสำหรับเครื่องปฏิกรณ์ปรมาณูวิจัย</a:t>
            </a:r>
          </a:p>
          <a:p>
            <a:pPr marL="0" indent="0">
              <a:buNone/>
            </a:pPr>
            <a:r>
              <a:rPr lang="th-TH" dirty="0" smtClean="0"/>
              <a:t>    (5) การควบคุมการปรับปรุงหรือเปลี่ยนแปลงใด ๆ ต่อโครงสร้าง ระบบ หรือชิ้นส่วนของเครื่องปฏิกรณ์ปรมาณูวิจัย</a:t>
            </a:r>
          </a:p>
          <a:p>
            <a:pPr marL="0" indent="0">
              <a:buNone/>
            </a:pPr>
            <a:r>
              <a:rPr lang="th-TH" dirty="0" smtClean="0"/>
              <a:t>6. ผู้รับใบอนุญาตต้องจัดเก็บเอกสารจัดซื้อจัดจ้างที่ระบุรายละเอียดทางเทคนิคโดยเอกสารต้องแสดงให้เห็นว่าในระหว่างขั้นตอนการจัดซื้อจัดจ้าง ผู้รับใบอนุญาตได้ทำการทบทวนตรวจสอบความถูกต้อง และต้องมีหลักฐานการตรวจสอบคุณภาพในระหว่างการผลิตโดยผู้รับใบอนุญาตหรือตัวแทน และต้องระบุวิธีการปฏิบัติเมื่อสินค้าที่ผลิตไม่ตรงตามที่กำหนดไว้ โดยเฉพาะอย่างยิ่งอุปกรณ์หรือส่วนประกอบที่เกี่ยวข้องกับความปลอดภัย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43600"/>
            <a:ext cx="817772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586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th-TH" dirty="0" smtClean="0"/>
          </a:p>
          <a:p>
            <a:pPr marL="0" indent="0">
              <a:buNone/>
            </a:pPr>
            <a:r>
              <a:rPr lang="th-TH" dirty="0" smtClean="0"/>
              <a:t>7. ผู้รับใบอนุญาตต้องมีขั้นตอนและวิธีการปฏิบัติงานที่ชัดเจนให้ผู้ปฏิบัติงาน และต้องเก็บเอกสารแสดงแบบเครื่องปฏิกรณ์ปรมาณูวิจัยและอุปกรณ์ที่เกี่ยวข้องให้พร้อมตรวจสอบตลอดเวลาการใช้งานจนถึงสิ้นสุดการรื้อถอน</a:t>
            </a:r>
          </a:p>
          <a:p>
            <a:pPr marL="0" indent="0">
              <a:buNone/>
            </a:pPr>
            <a:r>
              <a:rPr lang="th-TH" dirty="0" smtClean="0"/>
              <a:t>8. ผู้รับใบอนุญาตต้องจัดให้มีวิธีการควบคุมเอกสาร โดยระบุชัดเจนถึงเอกสารที่ต้องควบคุมการเผยแพร่ กำหนดผู้รับผิดชอบการควบคุมเอกสาร และมีการทบทวนถึงความครบถ้วนถูกต้องและสมบูรณ์ของเอกสารก่อนจัดเก็บในระบบการควบคุมเอกสาร</a:t>
            </a:r>
          </a:p>
          <a:p>
            <a:pPr marL="0" indent="0">
              <a:buNone/>
            </a:pPr>
            <a:r>
              <a:rPr lang="th-TH" dirty="0" smtClean="0"/>
              <a:t>9. ผู้รับใบอนุญาตต้องควบคุมคุณภาพของสินค้าและบริการที่จัดซื้อจัดจ้างทั้งหมด รวมถึงรายการที่ผู้รับจ้างเป็นผู้จัดซื้อจัดจ้างให้ตรงตามรายละเอียดที่ระบุไว้ในเอกสารจัดซื้อจัดจ้าง โดยมีมาตรการในด้านต่อไปนี้</a:t>
            </a:r>
          </a:p>
          <a:p>
            <a:pPr marL="0" indent="0">
              <a:buNone/>
            </a:pPr>
            <a:r>
              <a:rPr lang="th-TH" dirty="0" smtClean="0"/>
              <a:t>    (1) การเลือกผู้ผลิตที่มีความสามารถที่จะผลิตหรือให้บริการได้ตรงตามเอกสารจัดซื้อจัดจ้าง</a:t>
            </a:r>
          </a:p>
          <a:p>
            <a:pPr marL="0" indent="0">
              <a:buNone/>
            </a:pPr>
            <a:r>
              <a:rPr lang="th-TH" dirty="0" smtClean="0"/>
              <a:t>    (2) การควบคุมคุณภาพของการผลิตให้เป็นไปตามที่กำหนด</a:t>
            </a:r>
          </a:p>
          <a:p>
            <a:pPr marL="0" indent="0">
              <a:buNone/>
            </a:pPr>
            <a:r>
              <a:rPr lang="th-TH" dirty="0" smtClean="0"/>
              <a:t>    (3) การยืนยันการประกันคุณภาพของสินค้าและบริการของผู้ผลิต โดยการตรวจตรา ตรวจสอบ หรือทบทวนข้อบกพร่องและการปรับปรุงแก้ไขข้อบกพร่อง</a:t>
            </a:r>
          </a:p>
          <a:p>
            <a:pPr marL="0" indent="0">
              <a:buNone/>
            </a:pPr>
            <a:r>
              <a:rPr lang="th-TH" dirty="0" smtClean="0"/>
              <a:t>    (4) กระบวนการในการตรวจรับงานตลอดจนยืนยันคุณภาพของสินค้าและบริการนั้น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0198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0173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  <a:ln>
            <a:solidFill>
              <a:srgbClr val="0070C0"/>
            </a:solidFill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th-TH" dirty="0" smtClean="0"/>
              <a:t>10. ชิ้นส่วน อุปกรณ์ หรือวัสดุที่อยู่ภายใต้การประกันคุณภาพ ต้องมีระบบเพื่อติดตามตรวจสอบย้อนกลับ และระบุตำแหน่ง เพื่อให้มั่นใจคุณภาพตั้งแต่การผลิต ติดตั้ง จนถึงใช้งานและถ้าเป็นชิ้นส่วน อุปกรณ์ หรือวัสดุที่มีการระบุอายุการใช้งาน ต้องมีบันทึกการเปลี่ยนเมื่อครบตามอายุรวมถึงการเปลี่ยนเมื่อตรวจพบการเสื่อมสภาพ</a:t>
            </a:r>
          </a:p>
          <a:p>
            <a:pPr marL="0" indent="0">
              <a:buNone/>
            </a:pPr>
            <a:r>
              <a:rPr lang="th-TH" dirty="0" smtClean="0"/>
              <a:t>11. ผู้รับใบอนุญาตต้องจัดให้มีการควบคุมกระบวนการพิเศษ เช่น การเชื่อมโลหะการปรับปรุงคุณสมบัติวัสดุด้วยความร้อน การทดสอบโดยวิธีการไม่ทำลาย หรือกระบวนการใด ๆที่จำเป็นต้องประเมินคุณภาพในระหว่างขั้นตอนและไม่สามารถตรวจสอบคุณภาพของกระบวนการได้เมื่อขั้นตอนเสร็จสิ้นลง โดยมีบันทึกว่ากระบวนการพิเศษทั้งหมดดำเนินการโดยผู้ที่ผ่านการอบรมมีคุณสมบัติและอุปกรณ์เครื่องมือที่เหมาะสม</a:t>
            </a:r>
          </a:p>
          <a:p>
            <a:pPr marL="0" indent="0">
              <a:buNone/>
            </a:pPr>
            <a:r>
              <a:rPr lang="th-TH" dirty="0" smtClean="0"/>
              <a:t>12. ผู้รับใบอนุญาตต้องวางแผน เก็บบันทึกเอกสาร และตรวจสอบว่าชิ้นส่วน อุปกรณ์และกิจกรรมต่าง ๆ เป็นไปตามข้อบังคับที่กำหนดไว้ โดยต้องมีการตรวจสอบการจัดซื้อจัดจ้าง ก่อสร้างเปลี่ยนแปลง และบำรุงรักษา โดย</a:t>
            </a:r>
          </a:p>
          <a:p>
            <a:pPr marL="0" indent="0">
              <a:buNone/>
            </a:pPr>
            <a:r>
              <a:rPr lang="th-TH" dirty="0" smtClean="0"/>
              <a:t>     (1) สำหรับชิ้นส่วนผลิตภัณฑ์ที่ไม่สามารถแยกตรวจสอบได้ภายหลังผลิตภัณฑ์นั้นเสร็จสมบูรณ์ ต้องมีการตรวจสอบระหว่างการผลิตหรือก่อสร้าง</a:t>
            </a:r>
          </a:p>
          <a:p>
            <a:pPr marL="0" indent="0">
              <a:buNone/>
            </a:pPr>
            <a:r>
              <a:rPr lang="th-TH" dirty="0" smtClean="0"/>
              <a:t>     (2) ผลิตภัณฑ์ที่เสร็จสมบูรณ์แล้ว ต้องผ่านการตรวจสอบความครบถ้วน เครื่องหมาย สัญลักษณ์ การปรับเทียบ การป้องกันการเสียหาย หรือคุณสมบัติอื่นที่จำเป็น</a:t>
            </a:r>
          </a:p>
          <a:p>
            <a:pPr marL="0" indent="0">
              <a:buNone/>
            </a:pPr>
            <a:r>
              <a:rPr lang="th-TH" dirty="0" smtClean="0"/>
              <a:t>     (3) ในเอกสารการตรวจสอบต้องระบุวิธีการและอุปกรณ์ที่ใช้ในการตรวจสอบและผลการตรวจสอบ</a:t>
            </a:r>
          </a:p>
          <a:p>
            <a:pPr marL="0" indent="0">
              <a:buNone/>
            </a:pPr>
            <a:r>
              <a:rPr lang="th-TH" dirty="0" smtClean="0"/>
              <a:t>     (4) ผู้ตรวจสอบต้องไม่ใช่ผู้ปฏิบัติงานในด้านที่ถูกตรวจสอบนั้น</a:t>
            </a:r>
          </a:p>
          <a:p>
            <a:pPr marL="0" indent="0">
              <a:buNone/>
            </a:pPr>
            <a:r>
              <a:rPr lang="th-TH" dirty="0" smtClean="0"/>
              <a:t>     (5) ผู้ตรวจสอบต้องมีคุณสมบัติที่เหมาะสม โดยมีเอกสารรับรองคุณสมบัติและการฝึกอบรม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198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861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  <a:ln>
            <a:solidFill>
              <a:srgbClr val="0070C0"/>
            </a:solidFill>
          </a:ln>
        </p:spPr>
        <p:txBody>
          <a:bodyPr>
            <a:normAutofit fontScale="55000" lnSpcReduction="20000"/>
          </a:bodyPr>
          <a:lstStyle/>
          <a:p>
            <a:endParaRPr lang="th-TH" dirty="0" smtClean="0"/>
          </a:p>
          <a:p>
            <a:pPr marL="0" indent="0">
              <a:buNone/>
            </a:pPr>
            <a:r>
              <a:rPr lang="th-TH" sz="3800" dirty="0" smtClean="0"/>
              <a:t>13. ผู้รับใบอนุญาตต้องทดสอบว่าระบบ โครงสร้างและชิ้นส่วน สามารถทำงานได้อย่างปลอดภัยและตรงตามที่กำหนดไว้ โดยมีหลักฐานหรือเอกสารแสดงวิธีการทดสอบตั้งแต่เริ่มติดตั้งและการทดสอบก่อนเริ่มเดินเครื่องปฏิกรณ์ปรมาณูวิจัย อุปกรณ์ที่ใช้ทดสอบ สภาวะที่ทำการทดสอบและผลการทดสอบที่ผ่านการวิเคราะห์ความปลอดภัย</a:t>
            </a:r>
          </a:p>
          <a:p>
            <a:pPr marL="0" indent="0">
              <a:buNone/>
            </a:pPr>
            <a:r>
              <a:rPr lang="th-TH" sz="3800" dirty="0" smtClean="0"/>
              <a:t>14. อุปกรณ์หรือเครื่องมือที่ใช้วัดหรือทดสอบกิจกรรมที่เกี่ยวข้องกับคุณภาพต้องมีการควบคุม ปรับเทียบ หรือปรับเปลี่ยนเพื่อความแม่นยำอย่างสม่ำเสมอ และต้องมีเอกสารบันทึกประวัติการปรับเทียบของอุปกรณ์แต่ละชิ้น</a:t>
            </a:r>
          </a:p>
          <a:p>
            <a:pPr marL="0" indent="0">
              <a:buNone/>
            </a:pPr>
            <a:r>
              <a:rPr lang="th-TH" sz="3800" dirty="0" smtClean="0"/>
              <a:t>15. การจัดการ จัดเก็บ และขนส่งต้องมีการควบคุมให้เป็นไปตามวิธีการปฏิบัติงานที่เหมาะสม</a:t>
            </a:r>
          </a:p>
          <a:p>
            <a:pPr marL="0" indent="0">
              <a:buNone/>
            </a:pPr>
            <a:r>
              <a:rPr lang="th-TH" sz="3800" dirty="0" smtClean="0"/>
              <a:t>16. ผู้รับใบอนุญาตต้องจัดให้มีป้ายหรือสัญลักษณ์แสดงสถานะของการตรวจสอบและการทดสอบเพื่อให้มั่นใจว่าระบบ โครงสร้างและชิ้นส่วน ผ่านการตรวจสอบและทดสอบแล้วว่าติดตั้งและทำงานอย่างถูกต้อง</a:t>
            </a:r>
          </a:p>
          <a:p>
            <a:pPr marL="0" indent="0">
              <a:buNone/>
            </a:pPr>
            <a:r>
              <a:rPr lang="th-TH" sz="3800" dirty="0" smtClean="0"/>
              <a:t>17. ถ้าพบวัสดุ อุปกรณ์ เครื่องมือ หรือบริการที่มีข้อบกพร่องหรือไม่เป็นไปตามข้อบังคับที่กำหนด ผู้รับใบอนุญาตต้องควบคุมและคัดแยก เพื่อทำการทบทวนข้อบกพร่อง แก้ไข และรายงานโดยการซ่อมแซมหรือเปลี่ยนแปลงต้องมีบันทึกเป็นเอกสารชัดเจน</a:t>
            </a:r>
          </a:p>
          <a:p>
            <a:pPr marL="0" indent="0">
              <a:buNone/>
            </a:pPr>
            <a:r>
              <a:rPr lang="th-TH" sz="3800" dirty="0" smtClean="0"/>
              <a:t>18. หากพบข้อบกพร่องหรือสิ่งที่ไม่เป็นไปตามข้อกำหนดด้านคุณภาพ ผู้รับใบอนุญาตต้องดำเนินการแก้ไขทันทีที่เป็นไปได้ และต้องระบุสาเหตุ วิธีการแก้ไข และการป้องกันไม่ให้เกิดซ้ำ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436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6653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944562"/>
          </a:xfrm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  <a:ln>
            <a:solidFill>
              <a:srgbClr val="0070C0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th-TH" dirty="0" smtClean="0"/>
          </a:p>
          <a:p>
            <a:pPr marL="0" indent="0">
              <a:buNone/>
            </a:pPr>
            <a:r>
              <a:rPr lang="th-TH" dirty="0" smtClean="0"/>
              <a:t>19. ผู้รับใบอนุญาตต้องจัดให้มีระบบการเก็บบันทึก ซึ่งอย่างน้อยต้องประกอบด้วย</a:t>
            </a:r>
          </a:p>
          <a:p>
            <a:pPr marL="0" indent="0">
              <a:buNone/>
            </a:pPr>
            <a:r>
              <a:rPr lang="th-TH" dirty="0" smtClean="0"/>
              <a:t>     (1) ข้อมูลการดำเนินงาน</a:t>
            </a:r>
          </a:p>
          <a:p>
            <a:pPr marL="0" indent="0">
              <a:buNone/>
            </a:pPr>
            <a:r>
              <a:rPr lang="th-TH" dirty="0" smtClean="0"/>
              <a:t>     (2) ผลการตรวจสอบและทดสอบ โดยระบุผู้ตรวจสอบหรือผู้บันทึกที่ชัดเจน</a:t>
            </a:r>
          </a:p>
          <a:p>
            <a:pPr marL="0" indent="0">
              <a:buNone/>
            </a:pPr>
            <a:r>
              <a:rPr lang="th-TH" dirty="0" smtClean="0"/>
              <a:t>     (3) การทบทวนด้านการประกันคุณภาพและกระบวนการประกันคุณภาพ</a:t>
            </a:r>
          </a:p>
          <a:p>
            <a:pPr marL="0" indent="0">
              <a:buNone/>
            </a:pPr>
            <a:r>
              <a:rPr lang="th-TH" dirty="0" smtClean="0"/>
              <a:t>     (4) การวิเคราะห์ทางวิศวกรรมและการประเมินแบบหรือการเปลี่ยนแปลงจากแบบ</a:t>
            </a:r>
          </a:p>
          <a:p>
            <a:pPr marL="0" indent="0">
              <a:buNone/>
            </a:pPr>
            <a:r>
              <a:rPr lang="th-TH" dirty="0" smtClean="0"/>
              <a:t>     (5) คุณสมบัติและการฝึกอบรมของผู้ปฏิบัติงาน</a:t>
            </a:r>
          </a:p>
          <a:p>
            <a:pPr marL="0" indent="0">
              <a:buNone/>
            </a:pPr>
            <a:r>
              <a:rPr lang="th-TH" dirty="0" smtClean="0"/>
              <a:t>     (6) รายละเอียดของอุปกรณ์และเครื่องมือ</a:t>
            </a:r>
          </a:p>
          <a:p>
            <a:pPr marL="0" indent="0">
              <a:buNone/>
            </a:pPr>
            <a:r>
              <a:rPr lang="th-TH" dirty="0" smtClean="0"/>
              <a:t>     (7) ระยะเวลาในการเก็บหลักฐานและบันทึกทั้งหมด รวมถึงช่วงเวลาที่มีการทบทวนปรับปรุงให้ทันสมัย รวมถึงผู้ที่รับผิดชอบในการบันทึก</a:t>
            </a:r>
          </a:p>
          <a:p>
            <a:pPr marL="0" indent="0">
              <a:buNone/>
            </a:pPr>
            <a:r>
              <a:rPr lang="th-TH" dirty="0" smtClean="0"/>
              <a:t>20. ผู้รับใบอนุญาตต้องประเมินความปลอดภัยของกิจกรรมที่เกี่ยวข้องกับคุณภาพเป็นระยะโดยมีขั้นตอนการประเมินที่ชัดเจนเป็นลายลักษณ์อักษร</a:t>
            </a:r>
          </a:p>
          <a:p>
            <a:pPr marL="0" indent="0">
              <a:buNone/>
            </a:pPr>
            <a:r>
              <a:rPr lang="th-TH" dirty="0" smtClean="0"/>
              <a:t>21. ผู้รับใบอนุญาตต้องควบคุมอุปกรณ์ที่ใช้กับเครื่องปฏิกรณ์ปรมาณูวิจัย ตั้งแต่ขั้นตอนการออกแบบ ผลิต ติดตั้ง หรือเปลี่ยนแปลงที่อาจส่งผลต่อความปลอดภัย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436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8448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1020762"/>
          </a:xfrm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h-TH" dirty="0" smtClean="0"/>
              <a:t>22. ระหว่างการดำเนินการเครื่องปฏิกรณ์ปรมาณูวิจัย ผู้รับใบอนุญาตต้องควบคุมคุณภาพของการดำเนินการ จัดให้มีการเฝ้าระวัง เก็บบันทึก และตรวจสอบเป็นระยะ หากพบข้อบกพร่องจากมาตรฐานคุณภาพ ต้องดำเนินการแก้ไขและเก็บบันทึกหรือรายงาน โดยประเด็นคุณภาพที่ควบคุมอย่างน้อยต้องประกอบด้วย</a:t>
            </a:r>
          </a:p>
          <a:p>
            <a:pPr marL="0" indent="0">
              <a:buNone/>
            </a:pPr>
            <a:r>
              <a:rPr lang="th-TH" dirty="0" smtClean="0"/>
              <a:t>     (1) ประสบการณ์ในการเดินเครื่องของเจ้าหน้าที่ปฏิบัติงานเดินเครื่องปฏิกรณ์ปรมาณูวิจัย</a:t>
            </a:r>
          </a:p>
          <a:p>
            <a:pPr marL="0" indent="0">
              <a:buNone/>
            </a:pPr>
            <a:r>
              <a:rPr lang="th-TH" dirty="0" smtClean="0"/>
              <a:t>     (2) สถานะและเงื่อนไขในการเดินเครื่องปฏิกรณ์ปรมาณูวิจัย</a:t>
            </a:r>
          </a:p>
          <a:p>
            <a:pPr marL="0" indent="0">
              <a:buNone/>
            </a:pPr>
            <a:r>
              <a:rPr lang="th-TH" dirty="0" smtClean="0"/>
              <a:t>     (3) หน้าที่และความรับผิดชอบของเจ้าหน้าที่เดินเครื่องปฏิกรณ์ปรมาณูวิจัย</a:t>
            </a:r>
          </a:p>
          <a:p>
            <a:pPr marL="0" indent="0">
              <a:buNone/>
            </a:pPr>
            <a:r>
              <a:rPr lang="th-TH" dirty="0" smtClean="0"/>
              <a:t>     (4) การติดต่อสื่อสารในกรณีเกิดเหตุฉุกเฉิน</a:t>
            </a:r>
          </a:p>
          <a:p>
            <a:pPr marL="0" indent="0">
              <a:buNone/>
            </a:pPr>
            <a:r>
              <a:rPr lang="th-TH" dirty="0" smtClean="0"/>
              <a:t>     (5) การตั้งค่าอุปกรณ์เครื่องมือให้ได้มาตรฐานและถูกต้องแม่นยำ</a:t>
            </a:r>
          </a:p>
          <a:p>
            <a:pPr marL="0" indent="0">
              <a:buNone/>
            </a:pPr>
            <a:r>
              <a:rPr lang="th-TH" dirty="0" smtClean="0"/>
              <a:t>     (6) สำหรับอุปกรณ์หรือเครื่องมือที่เกี่ยวข้องกับความปลอดภัย ต้องติดป้ายหรือ</a:t>
            </a:r>
            <a:r>
              <a:rPr lang="th-TH" dirty="0" err="1" smtClean="0"/>
              <a:t>ล็อค</a:t>
            </a:r>
            <a:r>
              <a:rPr lang="th-TH" dirty="0" smtClean="0"/>
              <a:t>เพื่อไม่ให้มีการเปิดหรือปิดโดยไม่มีการควบคุม</a:t>
            </a:r>
          </a:p>
          <a:p>
            <a:pPr marL="0" indent="0">
              <a:buNone/>
            </a:pPr>
            <a:r>
              <a:rPr lang="th-TH" dirty="0" smtClean="0"/>
              <a:t>     (7) ผลการตรวจสอบและทดสอบ</a:t>
            </a:r>
          </a:p>
          <a:p>
            <a:pPr marL="0" indent="0">
              <a:buNone/>
            </a:pPr>
            <a:r>
              <a:rPr lang="th-TH" dirty="0" smtClean="0"/>
              <a:t>     (8) ขั้นตอนและแนวปฏิบัติในการดำเนินการ</a:t>
            </a:r>
          </a:p>
          <a:p>
            <a:pPr marL="0" indent="0">
              <a:buNone/>
            </a:pPr>
            <a:r>
              <a:rPr lang="th-TH" dirty="0" smtClean="0"/>
              <a:t>     (9) ป้ายหรือสัญลักษณ์บนอุปกรณ์เครื่องมือตามระบบการประกันคุณภาพ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0198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407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1020762"/>
          </a:xfrm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  <a:ln>
            <a:solidFill>
              <a:srgbClr val="0070C0"/>
            </a:solidFill>
          </a:ln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th-TH" dirty="0" smtClean="0"/>
          </a:p>
          <a:p>
            <a:pPr marL="0" indent="0">
              <a:buNone/>
            </a:pPr>
            <a:r>
              <a:rPr lang="th-TH" dirty="0" smtClean="0"/>
              <a:t>23. ผู้รับใบอนุญาตสามารถนำเอกสารการประกันคุณภาพระหว่างการดำเนินการมาปรับใช้กับกิจกรรมการเลิกดำเนินการตามความเหมาะสม</a:t>
            </a:r>
          </a:p>
          <a:p>
            <a:pPr marL="0" indent="0">
              <a:buNone/>
            </a:pPr>
            <a:r>
              <a:rPr lang="th-TH" dirty="0" smtClean="0"/>
              <a:t>24. ในระหว่างกิจกรรมการเลิกดำเนินการ เอกสารการประกันคุณภาพอย่างน้อยต้องบรรยายถึง</a:t>
            </a:r>
          </a:p>
          <a:p>
            <a:pPr marL="0" indent="0">
              <a:buNone/>
            </a:pPr>
            <a:r>
              <a:rPr lang="th-TH" dirty="0" smtClean="0"/>
              <a:t>     (1) โครงสร้างองค์กร</a:t>
            </a:r>
          </a:p>
          <a:p>
            <a:pPr marL="0" indent="0">
              <a:buNone/>
            </a:pPr>
            <a:r>
              <a:rPr lang="th-TH" dirty="0" smtClean="0"/>
              <a:t>     (2) ระบบการประกันคุณภาพ</a:t>
            </a:r>
          </a:p>
          <a:p>
            <a:pPr marL="0" indent="0">
              <a:buNone/>
            </a:pPr>
            <a:r>
              <a:rPr lang="th-TH" dirty="0" smtClean="0"/>
              <a:t>     (3) การควบคุมเอกสาร</a:t>
            </a:r>
          </a:p>
          <a:p>
            <a:pPr marL="0" indent="0">
              <a:buNone/>
            </a:pPr>
            <a:r>
              <a:rPr lang="th-TH" dirty="0" smtClean="0"/>
              <a:t>     (4) การควบคุมอุปกรณ์ที่ใช้วัดและทดสอบ</a:t>
            </a:r>
          </a:p>
          <a:p>
            <a:pPr marL="0" indent="0">
              <a:buNone/>
            </a:pPr>
            <a:r>
              <a:rPr lang="th-TH" dirty="0" smtClean="0"/>
              <a:t>     (5) การดำเนินการแก้ไขข้อผิดพลาด</a:t>
            </a:r>
          </a:p>
          <a:p>
            <a:pPr marL="0" indent="0">
              <a:buNone/>
            </a:pPr>
            <a:r>
              <a:rPr lang="th-TH" dirty="0" smtClean="0"/>
              <a:t>     (6) การเก็บบันทึกของการประกันคุณภาพ</a:t>
            </a:r>
          </a:p>
          <a:p>
            <a:pPr marL="0" indent="0">
              <a:buNone/>
            </a:pPr>
            <a:r>
              <a:rPr lang="th-TH" dirty="0" smtClean="0"/>
              <a:t>     (7) การตรวจสอบและตรวจติดตาม</a:t>
            </a:r>
          </a:p>
          <a:p>
            <a:pPr marL="0" indent="0">
              <a:buNone/>
            </a:pPr>
            <a:r>
              <a:rPr lang="th-TH" dirty="0" smtClean="0"/>
              <a:t>     (8) ประสบการณ์และบทเรียนจากกิจกรรมการเลิกดำเนินการ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0198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1210454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1567</Words>
  <Application>Microsoft Office PowerPoint</Application>
  <PresentationFormat>นำเสนอทางหน้าจอ (4:3)</PresentationFormat>
  <Paragraphs>76</Paragraphs>
  <Slides>9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9</vt:i4>
      </vt:variant>
    </vt:vector>
  </HeadingPairs>
  <TitlesOfParts>
    <vt:vector size="10" baseType="lpstr">
      <vt:lpstr>ชุดรูปแบบของ Office</vt:lpstr>
      <vt:lpstr> ระเบียบคณะกรรมการพลังงานปรมาณูเพื่อสันติว่าด้วยการประกันคุณภาพของเครื่องปฏิกรณ์ปรมาณูวิจัยพ.ศ. 2559 วันที่ประกาศในราชกิจจานุเบกษา  02-08-2559 </vt:lpstr>
      <vt:lpstr>สรุปสาระสำคัญ</vt:lpstr>
      <vt:lpstr>สรุปสาระสำคัญ</vt:lpstr>
      <vt:lpstr>สรุปสาระสำคัญ</vt:lpstr>
      <vt:lpstr>สรุปสาระสำคัญ</vt:lpstr>
      <vt:lpstr>สรุปสาระสำคัญ</vt:lpstr>
      <vt:lpstr>สรุปสาระสำคัญ</vt:lpstr>
      <vt:lpstr>สรุปสาระสำคัญ</vt:lpstr>
      <vt:lpstr>สรุปสาระสำคัญ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ระเบียบคณะกรรมการพลังงานปรมาณูเพื่อสันติว่าด้วยการประกันคุณภาพของเครื่องปฏิกรณ์ปรมาณูวิจัยพ.ศ. 2559 วันที่ประกาศในราชกิจจานุเบกษา  02-08-2559</dc:title>
  <dc:creator>AIM14</dc:creator>
  <cp:lastModifiedBy>AIM14</cp:lastModifiedBy>
  <cp:revision>2</cp:revision>
  <dcterms:created xsi:type="dcterms:W3CDTF">2016-08-11T06:20:26Z</dcterms:created>
  <dcterms:modified xsi:type="dcterms:W3CDTF">2016-08-11T06:33:44Z</dcterms:modified>
</cp:coreProperties>
</file>