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596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92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65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715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795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672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34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53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032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03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192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EB50-723B-4602-BB2E-0E49941AEE39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5AD6-0F02-472F-9DFF-735696723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611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7848600" cy="26860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ประกาศคณะกรรมการการแพทย์ตามพระราชบัญญัติประกันสังคม พ.ศ. 2533</a:t>
            </a:r>
            <a:br>
              <a:rPr lang="th-TH" sz="2800" dirty="0" smtClean="0"/>
            </a:br>
            <a:r>
              <a:rPr lang="th-TH" sz="2800" dirty="0" smtClean="0"/>
              <a:t>เรื่อง กำหนดอัตรา และระยะเวลาการได้รับเงินทดแทนการขาดรายได้กรณีทุพพลภาพวันที่ประกาศในราชกิจจา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09-09-2559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54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1. ประกาศฉบับนี้ให้ใช้บังคับตั้งแต่วันที่ 20 ตุลาคม พ.ศ. 2558 เป็นต้นไป</a:t>
            </a:r>
          </a:p>
          <a:p>
            <a:pPr marL="0" indent="0">
              <a:buNone/>
            </a:pPr>
            <a:r>
              <a:rPr lang="th-TH" dirty="0" smtClean="0"/>
              <a:t>2. ให้ผู้ประกันตนที่เป็นผู้ทุพพลภาพมีสิทธิได้รับเงินทดแทนการขาดรายได้ตามอัตราและระยะเวลา ดังนี้</a:t>
            </a:r>
          </a:p>
          <a:p>
            <a:pPr marL="0" indent="0">
              <a:buNone/>
            </a:pPr>
            <a:r>
              <a:rPr lang="th-TH" dirty="0" smtClean="0"/>
              <a:t>(1) กรณีทุพพลภาพมีระดับความสูญเสียไม่รุนแรงให้มีสิทธิได้รับเงินทดแทนการขาดรายได้ ดังนี้</a:t>
            </a:r>
          </a:p>
          <a:p>
            <a:pPr marL="0" indent="0">
              <a:buNone/>
            </a:pPr>
            <a:r>
              <a:rPr lang="th-TH" dirty="0" smtClean="0"/>
              <a:t>(1.1) กรณีผู้ประกันตนที่เป็นผู้ทุพพลภาพจนทำให้ความสามารถในการทำงานลดลงถึงขนาดไม่อาจประกอบการงานตามปกติและงานอื่นใดได้ ให้มีสิทธิได้รับเงินทดแทนการขาดรายได้ในอัตราร้อยละสามสิบของค่าจ้างรายวัน ตลอดระยะเวลาที่ไม่สามารถประกอบการงานได้ ทั้งนี้ ไม่เกินระยะเวลาหนึ่งร้อยแปดสิบเดือน</a:t>
            </a:r>
          </a:p>
          <a:p>
            <a:pPr marL="0" indent="0">
              <a:buNone/>
            </a:pPr>
            <a:r>
              <a:rPr lang="th-TH" dirty="0" smtClean="0"/>
              <a:t>(1.2) กรณีผู้ประกันตนที่เป็นผู้ทุพพลภาพจนทำให้ความสามารถในการทำงานลดลงถึงขนาดไม่อาจประกอบการงานตามปกติและมีรายได้ลดลงจากเดิมให้มีสิทธิได้รับเงินทดแทนการขาดรายได้ในส่วนที่ลดลงแต่ไม่เกินร้อยละสามสิบของค่าจ้างรายวัน ไม่เกินระยะเวลาหนึ่งร้อยแปดสิบเดือน</a:t>
            </a:r>
          </a:p>
          <a:p>
            <a:pPr marL="0" indent="0">
              <a:buNone/>
            </a:pPr>
            <a:r>
              <a:rPr lang="th-TH" dirty="0" smtClean="0"/>
              <a:t>(1.3) กรณีผู้ประกันตนที่เป็นผู้ทุพพลภาพตาม (1.2) สิ้นสภาพการเป็นผู้ประกันตนให้มีสิทธิได้รับเงินทดแทนการขาดรายได้ในอัตราร้อยละสามสิบของค่าจ้างรายวัน ตลอดระยะเวลาที่ไม่สามารถประกอบการงานได้ ทั้งนี้ เมื่อรวมกับระยะเวลาที่ผู้ประกันตนได้รับไปแล้ว ตาม (1.2) ต้องไม่เกินหนึ่งร้อยแปดสิบเดือน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31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/>
              <a:t>(2) กรณีทุพพลภาพมีระดับความสูญเสียรุนแรงให้มีสิทธิได้รับเงินทดแทนการขาดรายได้ในอัตราร้อยละห้าสิบของค่าจ้างรายวัน ตลอดชีวิต</a:t>
            </a:r>
          </a:p>
          <a:p>
            <a:pPr marL="0" indent="0">
              <a:buNone/>
            </a:pPr>
            <a:r>
              <a:rPr lang="th-TH" dirty="0" smtClean="0"/>
              <a:t>2. กรณีทุพพลภาพมีระดับความสูญเสียรุนแรง ได้แก่</a:t>
            </a:r>
          </a:p>
          <a:p>
            <a:pPr marL="0" indent="0">
              <a:buNone/>
            </a:pPr>
            <a:r>
              <a:rPr lang="th-TH" dirty="0" smtClean="0"/>
              <a:t>(1) มือขาดทั้งสองข้างตั้งแต่ระดับข้อมือขึ้นไป</a:t>
            </a:r>
          </a:p>
          <a:p>
            <a:pPr marL="0" indent="0">
              <a:buNone/>
            </a:pPr>
            <a:r>
              <a:rPr lang="th-TH" dirty="0" smtClean="0"/>
              <a:t>(2) ขาขาดทั้งสองข้างตั้งแต่ระดับเข่าขึ้นไป</a:t>
            </a:r>
          </a:p>
          <a:p>
            <a:pPr marL="0" indent="0">
              <a:buNone/>
            </a:pPr>
            <a:r>
              <a:rPr lang="th-TH" dirty="0" smtClean="0"/>
              <a:t>(3) สูญเสียขาข้างหนึ่งระดับเหนือเข่าขึ้นไปกับขาข้างหนึ่งขาดระดับข้อเท้าขึ้นไป</a:t>
            </a:r>
          </a:p>
          <a:p>
            <a:pPr marL="0" indent="0">
              <a:buNone/>
            </a:pPr>
            <a:r>
              <a:rPr lang="th-TH" dirty="0" smtClean="0"/>
              <a:t>(4) โรคหรือการบาดเจ็บของสมอง เป็นเหตุให้สูญเสียความสามารถของอวัยวะของร่างกายจนไม่สามารถประกอบกิจวัตรประจำวันที่จำเป็นได้ และต้องมีผู้อื่นมาช่วยเหลือดูแล</a:t>
            </a:r>
          </a:p>
          <a:p>
            <a:pPr marL="0" indent="0">
              <a:buNone/>
            </a:pPr>
            <a:r>
              <a:rPr lang="th-TH" dirty="0" smtClean="0"/>
              <a:t>(5) การสูญเสียอวัยวะหรือสูญเสียสมรรถภาพของอวัยวะหรือของร่างกาย หรือสูญเสียสภาวะปกติทางจิตใจจนทำให้ความสามารถในการทำงานลดลงถึงขนาดไม่อาจประกอบการงานตามปกติได้ เมื่อประเมินการสูญเสียตั้งแต่ร้อยละห้าสิบขึ้นไป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36120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435</Words>
  <Application>Microsoft Office PowerPoint</Application>
  <PresentationFormat>นำเสนอทางหน้าจอ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ประกาศคณะกรรมการการแพทย์ตามพระราชบัญญัติประกันสังคม พ.ศ. 2533 เรื่อง กำหนดอัตรา และระยะเวลาการได้รับเงินทดแทนการขาดรายได้กรณีทุพพลภาพวันที่ประกาศในราชกิจจานุเบกษา09-09-2559 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ประกาศคณะกรรมการการแพทย์ตามพระราชบัญญัติประกันสังคม พ.ศ. 2533 เรื่อง กำหนดอัตรา และระยะเวลาการได้รับเงินทดแทนการขาดรายได้กรณีทุพพลภาพวันที่ประกาศในราชกิจจานุเบกษา09-09-2559 </dc:title>
  <dc:creator>AIM14</dc:creator>
  <cp:lastModifiedBy>AIM14</cp:lastModifiedBy>
  <cp:revision>1</cp:revision>
  <dcterms:created xsi:type="dcterms:W3CDTF">2016-09-16T04:01:25Z</dcterms:created>
  <dcterms:modified xsi:type="dcterms:W3CDTF">2016-09-16T04:04:14Z</dcterms:modified>
</cp:coreProperties>
</file>