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8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980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429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85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159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1952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154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79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609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376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0571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10CA4-CD79-47FB-80B0-A8D1310CBA52}" type="datetimeFigureOut">
              <a:rPr lang="th-TH" smtClean="0"/>
              <a:t>16/09/59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BE584-D587-48B2-B8AD-3E77DB14314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716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848600" cy="18288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ประกาศสำนักงานประกันสังคม</a:t>
            </a:r>
            <a:br>
              <a:rPr lang="th-TH" sz="2800" dirty="0" smtClean="0"/>
            </a:br>
            <a:r>
              <a:rPr lang="th-TH" sz="2800" dirty="0" smtClean="0"/>
              <a:t>เรื่อง กำหนดหลักเกณฑ์ในกรณีทุพพลภาพ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09-09-2559</a:t>
            </a: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9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1. ประกาศฉบับนี้ให้ใช้บังคับตั้งแต่วันที่ 20 ตุลาคม 2558 เป็นต้นไป</a:t>
            </a:r>
          </a:p>
          <a:p>
            <a:pPr marL="0" indent="0">
              <a:buNone/>
            </a:pPr>
            <a:r>
              <a:rPr lang="th-TH" dirty="0" smtClean="0"/>
              <a:t>2. หลักเกณฑ์การทุพพลภาพ มี 2 ระดับ ดังนี้</a:t>
            </a:r>
          </a:p>
          <a:p>
            <a:pPr marL="0" indent="0">
              <a:buNone/>
            </a:pPr>
            <a:r>
              <a:rPr lang="th-TH" dirty="0" smtClean="0"/>
              <a:t>(1) ทุพพลภาพมีระดับความสูญเสียไม่รุนแรง ได้แก่ การสูญเสียอวัยวะหรือสูญเสียสมรรถภาพของอวัยวะหรือของร่างกาย หรือสูญเสียสภาวะปกติทางจิตใจจนทำให้ความสามารถในการทำงานปกติลดลงถึงขนาดไม่อาจประกอบการงานตามปกติได้ เมื่อประเมินการสูญเสียตั้งแต่ร้อยละสามสิบห้าขึ้นไปแต่ไม่ถึงร้อยละห้าสิบ</a:t>
            </a:r>
          </a:p>
          <a:p>
            <a:pPr marL="0" indent="0">
              <a:buNone/>
            </a:pPr>
            <a:r>
              <a:rPr lang="th-TH" dirty="0" smtClean="0"/>
              <a:t>(2) ทุพพลภาพมีระดับความสูญเสียรุนแรง ได้แก่</a:t>
            </a:r>
          </a:p>
          <a:p>
            <a:pPr marL="0" indent="0">
              <a:buNone/>
            </a:pPr>
            <a:r>
              <a:rPr lang="th-TH" dirty="0" smtClean="0"/>
              <a:t>(ก) การสูญเสียอวัยวะหรือสูญเสียสมรรถภาพของอวัยวะหรือของร่างกาย หรือสูญเสียสภาวะปกติทางจิตใจจนทำให้ความสามารถในการทำงานลดลงถึงขนาดไม่อาจประกอบการงานตามปกติได้เมื่อประเมินการสูญเสียตั้งแต่ร้อยละห้าสิบขึ้นไป</a:t>
            </a:r>
          </a:p>
          <a:p>
            <a:pPr marL="0" indent="0">
              <a:buNone/>
            </a:pPr>
            <a:r>
              <a:rPr lang="th-TH" dirty="0" smtClean="0"/>
              <a:t>(ข) การสูญเสียอวัยวะหรือสูญเสียสมรรถภาพของอวัยวะหรือของร่างกาย ดังต่อไปนี้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35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(1) มือขาดทั้งสองข้างตั้งแต่ระดับข้อมือขึ้นไป</a:t>
            </a:r>
          </a:p>
          <a:p>
            <a:pPr marL="0" indent="0">
              <a:buNone/>
            </a:pPr>
            <a:r>
              <a:rPr lang="th-TH" dirty="0" smtClean="0"/>
              <a:t>(2) ขาขาดทั้งสองข้างตั้งแต่ระดับเข่าขึ้นไป</a:t>
            </a:r>
          </a:p>
          <a:p>
            <a:pPr marL="0" indent="0">
              <a:buNone/>
            </a:pPr>
            <a:r>
              <a:rPr lang="th-TH" dirty="0" smtClean="0"/>
              <a:t>(3) สูญเสียขาข้างหนึ่งระดับเหนือเข่าขึ้นไปกับขาข้างหนึ่งขาดระดับข้อเท้าขึ้นไป</a:t>
            </a:r>
          </a:p>
          <a:p>
            <a:pPr marL="0" indent="0">
              <a:buNone/>
            </a:pPr>
            <a:r>
              <a:rPr lang="th-TH" dirty="0" smtClean="0"/>
              <a:t>(4) โรคหรือการบาดเจ็บของสมอง เป็นเหตุให้สูญเสียความสามารถของอวัยวะของร่างกายจนไม่สามารถประกอบกิจวัตรประจำวันที่จำเป็นได้ และต้องมีผู้อื่นมาช่วยเหลือดูแล</a:t>
            </a:r>
          </a:p>
          <a:p>
            <a:pPr marL="0" indent="0">
              <a:buNone/>
            </a:pPr>
            <a:r>
              <a:rPr lang="th-TH" dirty="0" smtClean="0"/>
              <a:t>(5) การสูญเสียอวัยวะหรือสูญเสียสมรรถภาพของอวัยวะหรือของร่างกาย หรือสูญเสียสภาวะปกติทางจิตใจจนทำให้ความสามารถในการทำงานลดลงถึงขนาดไม่อาจประกอบการงานตามปกติได้ เมื่อประเมินการสูญเสียตั้งแต่ร้อยละห้าสิบขึ้นไป</a:t>
            </a:r>
          </a:p>
          <a:p>
            <a:pPr marL="0" indent="0">
              <a:buNone/>
            </a:pPr>
            <a:r>
              <a:rPr lang="th-TH" dirty="0" smtClean="0"/>
              <a:t>3. ผู้ประกันตนที่ประสบอันตรายหรือเจ็บป่วยตั้งแต่วันที่ 20 ตุลาคม 2558 ประสงค์ขอรับประโยชน์ทดแทนในกรณีทุพพลภาพจะต้องไปรับการประเมินการสูญเสียอวัยวะหรือสมรรถภาพของอวัยวะหรือของร่างกาย หรือการสูญเสียสภาวะปกติทางจิตใจจากแพทย์ และให้คณะกรรมการการแพทย์หรือคณะอนุกรรมการเป็นผู้มีอำนาจวินิจฉัย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79691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355</Words>
  <Application>Microsoft Office PowerPoint</Application>
  <PresentationFormat>นำเสนอทางหน้าจอ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ประกาศสำนักงานประกันสังคม เรื่อง กำหนดหลักเกณฑ์ในกรณีทุพพลภาพ วันที่ประกาศในราชกิจจานุเบกษา09-09-2559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ประกาศสำนักงานประกันสังคม เรื่อง กำหนดหลักเกณฑ์ในกรณีทุพพลภาพ วันที่ประกาศในราชกิจจานุเบกษา09-09-2559</dc:title>
  <dc:creator>AIM14</dc:creator>
  <cp:lastModifiedBy>AIM14</cp:lastModifiedBy>
  <cp:revision>1</cp:revision>
  <dcterms:created xsi:type="dcterms:W3CDTF">2016-09-16T04:04:55Z</dcterms:created>
  <dcterms:modified xsi:type="dcterms:W3CDTF">2016-09-16T04:07:37Z</dcterms:modified>
</cp:coreProperties>
</file>