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E7F6-B9FE-4C3E-A379-9BFCBDC593FB}" type="datetimeFigureOut">
              <a:rPr lang="th-TH" smtClean="0"/>
              <a:t>16/09/59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8369-A00A-4829-BAC6-07D4BCF0EC1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00320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E7F6-B9FE-4C3E-A379-9BFCBDC593FB}" type="datetimeFigureOut">
              <a:rPr lang="th-TH" smtClean="0"/>
              <a:t>16/09/59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8369-A00A-4829-BAC6-07D4BCF0EC1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47734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E7F6-B9FE-4C3E-A379-9BFCBDC593FB}" type="datetimeFigureOut">
              <a:rPr lang="th-TH" smtClean="0"/>
              <a:t>16/09/59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8369-A00A-4829-BAC6-07D4BCF0EC1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53894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E7F6-B9FE-4C3E-A379-9BFCBDC593FB}" type="datetimeFigureOut">
              <a:rPr lang="th-TH" smtClean="0"/>
              <a:t>16/09/59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8369-A00A-4829-BAC6-07D4BCF0EC1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09733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E7F6-B9FE-4C3E-A379-9BFCBDC593FB}" type="datetimeFigureOut">
              <a:rPr lang="th-TH" smtClean="0"/>
              <a:t>16/09/59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8369-A00A-4829-BAC6-07D4BCF0EC1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66411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E7F6-B9FE-4C3E-A379-9BFCBDC593FB}" type="datetimeFigureOut">
              <a:rPr lang="th-TH" smtClean="0"/>
              <a:t>16/09/59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8369-A00A-4829-BAC6-07D4BCF0EC1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7366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E7F6-B9FE-4C3E-A379-9BFCBDC593FB}" type="datetimeFigureOut">
              <a:rPr lang="th-TH" smtClean="0"/>
              <a:t>16/09/59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8369-A00A-4829-BAC6-07D4BCF0EC1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44846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E7F6-B9FE-4C3E-A379-9BFCBDC593FB}" type="datetimeFigureOut">
              <a:rPr lang="th-TH" smtClean="0"/>
              <a:t>16/09/59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8369-A00A-4829-BAC6-07D4BCF0EC1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82255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E7F6-B9FE-4C3E-A379-9BFCBDC593FB}" type="datetimeFigureOut">
              <a:rPr lang="th-TH" smtClean="0"/>
              <a:t>16/09/59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8369-A00A-4829-BAC6-07D4BCF0EC1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90726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E7F6-B9FE-4C3E-A379-9BFCBDC593FB}" type="datetimeFigureOut">
              <a:rPr lang="th-TH" smtClean="0"/>
              <a:t>16/09/59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8369-A00A-4829-BAC6-07D4BCF0EC1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98121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E7F6-B9FE-4C3E-A379-9BFCBDC593FB}" type="datetimeFigureOut">
              <a:rPr lang="th-TH" smtClean="0"/>
              <a:t>16/09/59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8369-A00A-4829-BAC6-07D4BCF0EC1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03271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8E7F6-B9FE-4C3E-A379-9BFCBDC593FB}" type="datetimeFigureOut">
              <a:rPr lang="th-TH" smtClean="0"/>
              <a:t>16/09/59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C8369-A00A-4829-BAC6-07D4BCF0EC1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44008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533400" y="1676401"/>
            <a:ext cx="7924800" cy="1924050"/>
          </a:xfrm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th-TH" sz="2800" dirty="0" smtClean="0"/>
              <a:t>ประกาศสำนักงานประกันสังคม</a:t>
            </a:r>
            <a:br>
              <a:rPr lang="th-TH" sz="2800" dirty="0" smtClean="0"/>
            </a:br>
            <a:r>
              <a:rPr lang="th-TH" sz="2800" dirty="0" smtClean="0"/>
              <a:t>เรื่อง กำหนดหลักเกณฑ์ อัตรา วิธีการพิจารณาสั่งเพิ่มหรือลดเงินทดแทนการขาดรายได้เนื่องจากทุพพลภาพ</a:t>
            </a:r>
            <a:br>
              <a:rPr lang="th-TH" sz="2800" dirty="0" smtClean="0"/>
            </a:br>
            <a:r>
              <a:rPr lang="th-TH" sz="2800" dirty="0" smtClean="0"/>
              <a:t>วันที่ประกาศในราชกิจจา</a:t>
            </a:r>
            <a:r>
              <a:rPr lang="th-TH" sz="2800" dirty="0" err="1" smtClean="0"/>
              <a:t>นุเบกษา</a:t>
            </a:r>
            <a:r>
              <a:rPr lang="th-TH" sz="2800" dirty="0" smtClean="0"/>
              <a:t>09-09-2559</a:t>
            </a:r>
            <a:endParaRPr lang="th-TH" sz="2800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912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2501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3400"/>
          </a:xfrm>
          <a:ln>
            <a:solidFill>
              <a:srgbClr val="0070C0"/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th-TH" dirty="0" smtClean="0"/>
          </a:p>
          <a:p>
            <a:pPr marL="0" indent="0">
              <a:buNone/>
            </a:pPr>
            <a:r>
              <a:rPr lang="th-TH" dirty="0" smtClean="0"/>
              <a:t>1. ประกาศฉบับนี้ให้ใช้บังคับตั้งแต่วันที่ 20 ตุลาคม 2558 เป็นต้นไป</a:t>
            </a:r>
          </a:p>
          <a:p>
            <a:pPr marL="0" indent="0">
              <a:buNone/>
            </a:pPr>
            <a:r>
              <a:rPr lang="th-TH" dirty="0" smtClean="0"/>
              <a:t>2. ให้ยกเลิกประกาศสำนักงานประกันสังคม เรื่อง กำหนดหลักเกณฑ์ อัตรา วิธีการ พิจารณาสั่งเพิ่มหรือลดเงินทดแทนการขาดรายได้เนื่องจากทุพพลภาพ ลงวันที่ 4 พฤศจิกายน 2545</a:t>
            </a:r>
          </a:p>
          <a:p>
            <a:pPr marL="0" indent="0">
              <a:buNone/>
            </a:pPr>
            <a:r>
              <a:rPr lang="th-TH" dirty="0" smtClean="0"/>
              <a:t>3. ผู้ทุพพลภาพที่สูญเสียอวัยวะหรือสูญเสียสมรรถภาพของอวัยวะหรือของร่างกายหรือสูญเสียสภาวะปกติของจิตใจตั้งแต่ร้อยละสามสิบห้าขึ้นไปแต่ไม่ถึงร้อยละห้าสิบ ให้มีสิทธิได้รับเงินทดแทนการขาดรายได้ในอัตราร้อยละสามสิบของค่าจ้าง ตลอดระยะเวลาที่ไม่สามารถทำงานได้ทั้งนี้ ไม่เกินระยะเวลาหนึ่งร้อยแปดสิบเดือน</a:t>
            </a:r>
          </a:p>
          <a:p>
            <a:pPr marL="0" indent="0">
              <a:buNone/>
            </a:pPr>
            <a:r>
              <a:rPr lang="th-TH" dirty="0" smtClean="0"/>
              <a:t>4. ผู้ทุพพลภาพที่มีการฟื้นฟูสมรรถภาพและหรือมีการพัฒนาที่ดี มีการสูญเสียสมรรถภาพทั้งร่างกายน้อยกว่าร้อยละสามสิบห้าและมีรายได้จากการทำงานมากกว่าเงินทดแทนการขาดรายได้ให้ลดเงินทดแทนการขาดรายได้ลง 10% ของเงินทดแทนการขาดรายได้ที่ผู้ทุพพลภาพได้รับอยู่ หากต่อมาผู้ทุพพลภาพไม่มีรายได้จากการทำงานให้มีสิทธิได้รับเงินทดแทนการขาดรายได้ตาม 2</a:t>
            </a: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9436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729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62400"/>
          </a:xfrm>
          <a:ln>
            <a:solidFill>
              <a:srgbClr val="0070C0"/>
            </a:solidFill>
          </a:ln>
        </p:spPr>
        <p:txBody>
          <a:bodyPr>
            <a:normAutofit fontScale="62500" lnSpcReduction="20000"/>
          </a:bodyPr>
          <a:lstStyle/>
          <a:p>
            <a:endParaRPr lang="th-TH" dirty="0" smtClean="0"/>
          </a:p>
          <a:p>
            <a:pPr marL="0" indent="0">
              <a:buNone/>
            </a:pPr>
            <a:r>
              <a:rPr lang="th-TH" dirty="0" smtClean="0"/>
              <a:t>5. ผู้ทุพพลภาพที่สูญเสียอวัยวะหรือสูญเสียสมรรถภาพของอวัยวะหรือของร่างกายหรือสูญเสียสภาวะปกติของจิตใจตั้งแต่ร้อยละห้าสิบขึ้นไป ให้มีสิทธิได้รับเงินทดแทนการขาดรายได้ในอัตราร้อยละห้าสิบของค่าจ้าง ตลอดชีวิต</a:t>
            </a:r>
          </a:p>
          <a:p>
            <a:pPr marL="0" indent="0">
              <a:buNone/>
            </a:pPr>
            <a:r>
              <a:rPr lang="th-TH" dirty="0" smtClean="0"/>
              <a:t>6. ผู้ทุพพลภาพที่มีการฟื้นฟูสมรรถภาพและหรือมีการพัฒนาที่ดี มีการสูญเสียสมรรถภาพทั้งร่างกายน้อยกว่าร้อยละห้าสิบ และมีรายได้จากการทำงานมากกว่าเงินทดแทนการขาดรายได้ให้ลดเงินทดแทนการขาดรายได้ ดังนี้</a:t>
            </a:r>
          </a:p>
          <a:p>
            <a:pPr marL="0" indent="0">
              <a:buNone/>
            </a:pPr>
            <a:r>
              <a:rPr lang="th-TH" dirty="0" smtClean="0"/>
              <a:t>(1) รายได้จากการทำงานมากกว่า 1.5 เท่าของเงินทดแทนการขาดรายได้ให้ลดเงินทดแทนการขาดรายได้ลง 10%</a:t>
            </a:r>
          </a:p>
          <a:p>
            <a:pPr marL="0" indent="0">
              <a:buNone/>
            </a:pPr>
            <a:r>
              <a:rPr lang="th-TH" dirty="0" smtClean="0"/>
              <a:t>(2) รายได้จากการทำงานมากกว่า 2 เท่าของเงินทดแทนการขาดรายได้ ให้ลดเงินทดแทนการขาดรายได้ลง 20%</a:t>
            </a:r>
          </a:p>
          <a:p>
            <a:pPr marL="0" indent="0">
              <a:buNone/>
            </a:pPr>
            <a:r>
              <a:rPr lang="th-TH" dirty="0" smtClean="0"/>
              <a:t>(3) รายได้จากการทำงานมากกว่า 2.5 เท่าของเงินทดแทนการขาดรายได้ ให้ลดเงินทดแทนการขาดรายได้ลง 30%</a:t>
            </a:r>
          </a:p>
          <a:p>
            <a:pPr marL="0" indent="0">
              <a:buNone/>
            </a:pPr>
            <a:r>
              <a:rPr lang="th-TH" dirty="0" smtClean="0"/>
              <a:t>(4) รายได้จากการทำงานมากกว่า 3 เท่าของเงินทดแทนการขาดรายได้ ให้ลดเงินทดแทนการขาดรายได้ลง 40%</a:t>
            </a:r>
          </a:p>
          <a:p>
            <a:pPr marL="0" indent="0">
              <a:buNone/>
            </a:pPr>
            <a:r>
              <a:rPr lang="th-TH" dirty="0" smtClean="0"/>
              <a:t>(5) รายได้จากการทำงานมากกว่า ๓.๕ เท่าของเงินทดแทนการขาดรายได้ ให้ลดเงินทดแทนการขาดรายได้ลง 50%</a:t>
            </a: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2" y="5894294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3149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h-TH" dirty="0" smtClean="0"/>
              <a:t>4. ผู้ทุพพลภาพที่ถูกลดเงินทดแทนการขาดรายได้ หากภายหลังปรากฏว่ามีสภาพร่างกายที่เสื่อมลงให้มีการประเมินการสูญเสียสมรรถภาพของร่างกายใหม่เพื่อพิจารณาเพิ่มเงินทดแทนการขาดรายได้</a:t>
            </a:r>
          </a:p>
          <a:p>
            <a:pPr marL="0" indent="0">
              <a:buNone/>
            </a:pPr>
            <a:r>
              <a:rPr lang="th-TH" dirty="0" smtClean="0"/>
              <a:t>8. กรณีที่ไม่สามารถพิจารณาได้ตามหลักเกณฑ์ที่กำหนดให้หารือคณะกรรมการการแพทย์</a:t>
            </a:r>
          </a:p>
          <a:p>
            <a:pPr marL="0" indent="0">
              <a:buNone/>
            </a:pPr>
            <a:r>
              <a:rPr lang="th-TH" dirty="0" smtClean="0"/>
              <a:t>9. ถ้าผู้ทุพพลภาพได้รับการฟื้นฟูจนมีสภาพดีขึ้นสามารถทำงานมีรายได้ แต่ต่อมามีรายได้ลดลงหรือไม่มีรายได้ให้พิจารณาเพิ่มเงินทดแทนการขาดรายได้ตามหลักเกณฑ์</a:t>
            </a:r>
          </a:p>
          <a:p>
            <a:pPr marL="0" indent="0">
              <a:buNone/>
            </a:pPr>
            <a:r>
              <a:rPr lang="th-TH" dirty="0" smtClean="0"/>
              <a:t>10. การพิจารณารายได้จากการทำงานจะต้องเป็นรายได้ที่ตรวจสอบได้</a:t>
            </a: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9" y="58674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0402497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541</Words>
  <Application>Microsoft Office PowerPoint</Application>
  <PresentationFormat>นำเสนอทางหน้าจอ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4</vt:i4>
      </vt:variant>
    </vt:vector>
  </HeadingPairs>
  <TitlesOfParts>
    <vt:vector size="5" baseType="lpstr">
      <vt:lpstr>ชุดรูปแบบของ Office</vt:lpstr>
      <vt:lpstr>ประกาศสำนักงานประกันสังคม เรื่อง กำหนดหลักเกณฑ์ อัตรา วิธีการพิจารณาสั่งเพิ่มหรือลดเงินทดแทนการขาดรายได้เนื่องจากทุพพลภาพ วันที่ประกาศในราชกิจจานุเบกษา09-09-2559</vt:lpstr>
      <vt:lpstr>สรุปสาระสำคัญ</vt:lpstr>
      <vt:lpstr>สรุปสาระสำคัญ</vt:lpstr>
      <vt:lpstr>สรุปสาระสำคัญ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ประกาศสำนักงานประกันสังคม เรื่อง กำหนดหลักเกณฑ์ อัตรา วิธีการพิจารณาสั่งเพิ่มหรือลดเงินทดแทนการขาดรายได้เนื่องจากทุพพลภาพ วันที่ประกาศในราชกิจจานุเบกษา09-09-2559</dc:title>
  <dc:creator>AIM14</dc:creator>
  <cp:lastModifiedBy>AIM14</cp:lastModifiedBy>
  <cp:revision>1</cp:revision>
  <dcterms:created xsi:type="dcterms:W3CDTF">2016-09-16T06:42:46Z</dcterms:created>
  <dcterms:modified xsi:type="dcterms:W3CDTF">2016-09-16T06:49:03Z</dcterms:modified>
</cp:coreProperties>
</file>