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  <p:sldId id="264" r:id="rId9"/>
    <p:sldId id="261" r:id="rId10"/>
    <p:sldId id="265" r:id="rId1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8719E-C710-4399-91D5-AFF753CC1547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C2D8-FC6B-462A-AE37-AFE4426DCE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217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8719E-C710-4399-91D5-AFF753CC1547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C2D8-FC6B-462A-AE37-AFE4426DCE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6916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8719E-C710-4399-91D5-AFF753CC1547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C2D8-FC6B-462A-AE37-AFE4426DCE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74617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8719E-C710-4399-91D5-AFF753CC1547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C2D8-FC6B-462A-AE37-AFE4426DCE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69218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8719E-C710-4399-91D5-AFF753CC1547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C2D8-FC6B-462A-AE37-AFE4426DCE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11171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8719E-C710-4399-91D5-AFF753CC1547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C2D8-FC6B-462A-AE37-AFE4426DCE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34745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8719E-C710-4399-91D5-AFF753CC1547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C2D8-FC6B-462A-AE37-AFE4426DCE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11328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8719E-C710-4399-91D5-AFF753CC1547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C2D8-FC6B-462A-AE37-AFE4426DCE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67537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8719E-C710-4399-91D5-AFF753CC1547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C2D8-FC6B-462A-AE37-AFE4426DCE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55523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8719E-C710-4399-91D5-AFF753CC1547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C2D8-FC6B-462A-AE37-AFE4426DCE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13005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8719E-C710-4399-91D5-AFF753CC1547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C2D8-FC6B-462A-AE37-AFE4426DCE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33607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8719E-C710-4399-91D5-AFF753CC1547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1C2D8-FC6B-462A-AE37-AFE4426DCE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97255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457200" y="1524000"/>
            <a:ext cx="8077200" cy="245745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th-TH" sz="3100" dirty="0" smtClean="0"/>
              <a:t>กฎกระทรวง กำหนดมาตรฐานในการบริหาร จัดการ และดำเนินการด้านความปลอดภัย อาชีวอนามัยและสภาพแวดล้อมในการทำงานเกี่ยวกับความร้อน</a:t>
            </a:r>
            <a:br>
              <a:rPr lang="th-TH" sz="3100" dirty="0" smtClean="0"/>
            </a:br>
            <a:r>
              <a:rPr lang="th-TH" sz="3100" dirty="0" smtClean="0"/>
              <a:t> แสงสว่าง และเสียงพ.ศ. 2559</a:t>
            </a:r>
            <a:br>
              <a:rPr lang="th-TH" sz="3100" dirty="0" smtClean="0"/>
            </a:br>
            <a:r>
              <a:rPr lang="th-TH" sz="3100" dirty="0" smtClean="0"/>
              <a:t>วันที่ประกาศในราชกิจจา</a:t>
            </a:r>
            <a:r>
              <a:rPr lang="th-TH" sz="3100" dirty="0" err="1" smtClean="0"/>
              <a:t>นุเบกษา</a:t>
            </a:r>
            <a:r>
              <a:rPr lang="th-TH" sz="3100" dirty="0" smtClean="0"/>
              <a:t> 17-10-2559</a:t>
            </a:r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7827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400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400" dirty="0" smtClean="0">
                <a:cs typeface="+mj-cs"/>
              </a:rPr>
              <a:t>29. กรณีที่นายจ้างทำการตรวจวัดและวิเคราะห์สภาวะการทำงานเกี่ยวกับระดับความร้อนแสงสว่าง หรือเสียงภายในสถานประกอบกิจการตามกฎกระทรวงกำหนดมาตรฐานในการบริหารและการจัดการด้านความปลอดภัย อาชีวอนามัย และสภาพแวดล้อมในการทำงานเกี่ยวกับความร้อน แสงสว่างและเสียง พ.ศ. 2549 ก่อนที่กฎกระทรวงนี้จะมีผลใช้บังคับ และมีระยะเวลายังไม่ครบหนึ่งปีนับแต่วันที่ทำการตรวจวัด ให้ถือว่านายจ้างได้ดำเนินการตรวจวัดตามกฎกระทรวงนี้แล้ว จนกว่าจะครบระยะเวลาหนึ่งปี</a:t>
            </a:r>
          </a:p>
          <a:p>
            <a:pPr marL="0" indent="0">
              <a:buNone/>
            </a:pPr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8674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0136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th-TH" sz="2800" dirty="0" smtClean="0">
                <a:cs typeface="+mj-cs"/>
              </a:rPr>
              <a:t>หมวด 1 ความร้อน</a:t>
            </a:r>
          </a:p>
          <a:p>
            <a:r>
              <a:rPr lang="th-TH" sz="2800" dirty="0" smtClean="0">
                <a:cs typeface="+mj-cs"/>
              </a:rPr>
              <a:t>1. ให้นายจ้างควบคุมและรักษาระดับความร้อนภายในสถานประกอบกิจการที่มีลูกจ้างทำงานอยู่มิให้เกินมาตรฐาน ดังต่อไปนี้</a:t>
            </a:r>
          </a:p>
          <a:p>
            <a:r>
              <a:rPr lang="th-TH" sz="2800" dirty="0" smtClean="0">
                <a:cs typeface="+mj-cs"/>
              </a:rPr>
              <a:t>(1) งานที่ลูกจ้างทำในลักษณะงานเบาต้องมีมาตรฐานระดับความร้อนไม่เกินค่าเฉลี่ยอุณหภูมิ</a:t>
            </a:r>
            <a:r>
              <a:rPr lang="th-TH" sz="2800" dirty="0" err="1" smtClean="0">
                <a:cs typeface="+mj-cs"/>
              </a:rPr>
              <a:t>เวตบัลบ์</a:t>
            </a:r>
            <a:r>
              <a:rPr lang="th-TH" sz="2800" dirty="0" smtClean="0">
                <a:cs typeface="+mj-cs"/>
              </a:rPr>
              <a:t>โกลบ 34 องศาเซลเซียส</a:t>
            </a:r>
          </a:p>
          <a:p>
            <a:r>
              <a:rPr lang="th-TH" sz="2800" dirty="0" smtClean="0">
                <a:cs typeface="+mj-cs"/>
              </a:rPr>
              <a:t>(2) งานที่ลูกจ้างทำในลักษณะงานปานกลางต้องมีมาตรฐานระดับความร้อนไม่เกินค่าเฉลี่ยอุณหภูมิ</a:t>
            </a:r>
            <a:r>
              <a:rPr lang="th-TH" sz="2800" dirty="0" err="1" smtClean="0">
                <a:cs typeface="+mj-cs"/>
              </a:rPr>
              <a:t>เวตบัลบ์</a:t>
            </a:r>
            <a:r>
              <a:rPr lang="th-TH" sz="2800" dirty="0" smtClean="0">
                <a:cs typeface="+mj-cs"/>
              </a:rPr>
              <a:t>โกลบ 32 องศาเซลเซียส</a:t>
            </a:r>
          </a:p>
          <a:p>
            <a:r>
              <a:rPr lang="th-TH" sz="2800" dirty="0" smtClean="0">
                <a:cs typeface="+mj-cs"/>
              </a:rPr>
              <a:t>(3) งานที่ลูกจ้างทำในลักษณะงานหนักต้องมีมาตรฐานระดับความร้อนไม่เกินค่าเฉลี่ยอุณหภูมิ</a:t>
            </a:r>
            <a:r>
              <a:rPr lang="th-TH" sz="2800" dirty="0" err="1" smtClean="0">
                <a:cs typeface="+mj-cs"/>
              </a:rPr>
              <a:t>เวตบัลบ์</a:t>
            </a:r>
            <a:r>
              <a:rPr lang="th-TH" sz="2800" dirty="0" smtClean="0">
                <a:cs typeface="+mj-cs"/>
              </a:rPr>
              <a:t>โกลบ 30 องศาเซลเซียส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9859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86200"/>
          </a:xfrm>
          <a:ln>
            <a:solidFill>
              <a:srgbClr val="0070C0"/>
            </a:solidFill>
          </a:ln>
        </p:spPr>
        <p:txBody>
          <a:bodyPr>
            <a:normAutofit fontScale="32500" lnSpcReduction="20000"/>
          </a:bodyPr>
          <a:lstStyle/>
          <a:p>
            <a:endParaRPr lang="th-TH" dirty="0" smtClean="0"/>
          </a:p>
          <a:p>
            <a:pPr marL="0" indent="0">
              <a:buNone/>
            </a:pPr>
            <a:r>
              <a:rPr lang="th-TH" sz="6200" dirty="0" smtClean="0">
                <a:cs typeface="+mj-cs"/>
              </a:rPr>
              <a:t>2. ในกรณีที่ภายในสถานประกอบกิจการมีแหล่งความร้อนที่อาจเป็นอันตรายให้นายจ้างติดป้ายหรือประกาศเตือนอันตรายในบริเวณดังกล่าว โดยให้ลูกจ้างสามารถมองเห็นได้ชัดเจน</a:t>
            </a:r>
          </a:p>
          <a:p>
            <a:pPr marL="0" indent="0">
              <a:buNone/>
            </a:pPr>
            <a:r>
              <a:rPr lang="th-TH" sz="6200" dirty="0" smtClean="0">
                <a:cs typeface="+mj-cs"/>
              </a:rPr>
              <a:t>3. ในกรณีที่บริเวณการทำงานมีระดับความร้อนเกินมาตรฐานที่กำหนดในให้นายจ้างดำเนินการปรับปรุงหรือแก้ไขสภาวะการทำงานทางด้านวิศวกรรม เพื่อควบคุมระดับความร้อนให้เป็นไปตามมาตรฐาน และจัดให้มีการปิดประกาศและเอกสารหรือหลักฐานในการดำเนินการปรับปรุงหรือแก้ไขดังกล่าวไว้ เพื่อให้พนักงานตรวจความปลอดภัยสามารถตรวจสอบได้"</a:t>
            </a:r>
          </a:p>
          <a:p>
            <a:pPr marL="0" indent="0">
              <a:buNone/>
            </a:pPr>
            <a:r>
              <a:rPr lang="th-TH" sz="6200" dirty="0" smtClean="0">
                <a:cs typeface="+mj-cs"/>
              </a:rPr>
              <a:t>4. ในกรณีที่ไม่สามารถดำเนินการให้เป็นไปตามวรรคสองได้ ให้นายจ้างจัดให้มีมาตรการควบคุมหรือลดภาระงาน และต้องจัดให้ลูกจ้างสวมใส่อุปกรณ์คุ้มครองความปลอดภัยส่วนบุคคลตามที่กำหนดไว้ตลอดเวลาที่ทำงาน</a:t>
            </a:r>
          </a:p>
          <a:p>
            <a:pPr marL="0" indent="0">
              <a:buNone/>
            </a:pPr>
            <a:r>
              <a:rPr lang="th-TH" sz="6200" dirty="0" smtClean="0">
                <a:cs typeface="+mj-cs"/>
              </a:rPr>
              <a:t>หมวด 2 แสงสว่าง</a:t>
            </a:r>
          </a:p>
          <a:p>
            <a:pPr marL="0" indent="0">
              <a:buNone/>
            </a:pPr>
            <a:r>
              <a:rPr lang="th-TH" sz="6200" dirty="0" smtClean="0">
                <a:cs typeface="+mj-cs"/>
              </a:rPr>
              <a:t>5. นายจ้างต้องจัดให้สถานประกอบกิจการมีความเข้มของแสงสว่างไม่ต่ำกว่ามาตรฐานที่อธิบดีประกาศกำหนด</a:t>
            </a:r>
          </a:p>
          <a:p>
            <a:pPr marL="0" indent="0">
              <a:buNone/>
            </a:pPr>
            <a:r>
              <a:rPr lang="th-TH" sz="6200" dirty="0" smtClean="0">
                <a:cs typeface="+mj-cs"/>
              </a:rPr>
              <a:t>6. นายจ้างต้องใช้หรือจัดให้มีฉาก แผ่นฟิล์มกรองแสง หรือมาตรการอื่นที่เหมาะสมและเพียงพอเพื่อป้องกันมิให้แสงตรงหรือแสงสะท้อนจากแหล่งกำเนิดแสงหรือดวงอาทิตย์ที่มีแสงจ้าส่องเข้านัยน์ตาลูกจ้างโดยตรงในขณะทำงาน ในกรณีที่ไม่อาจป้องกันได้ ต้องจัดให้ลูกจ้างสวมใส่อุปกรณ์คุ้มครองความปลอดภัยส่วนบุคคลตามที่กำหนดไว้ ตลอดเวลาที่ทำงาน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436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5725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  <a:ln>
            <a:solidFill>
              <a:srgbClr val="0070C0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r>
              <a:rPr lang="th-TH" dirty="0" smtClean="0"/>
              <a:t>7</a:t>
            </a:r>
            <a:r>
              <a:rPr lang="th-TH" dirty="0" smtClean="0">
                <a:cs typeface="+mj-cs"/>
              </a:rPr>
              <a:t>. ในกรณีที่ลูกจ้างต้องทำงานในสถานที่มืด ทึบ และคับแคบ เช่น ในถ้ำ อุโมงค์หรือในที่ที่มีลักษณะเช่นว่านั้น นายจ้างต้องจัดให้มีอุปกรณ์ส่องแสงสว่างที่เหมาะสมแก่สภาพและลักษณะงาน โดยอาจเป็นชนิดที่ติดอยู่ในพื้นที่ทำงานหรือติดที่ตัวบุคคลได้ หากไม่สามารถจัดหาหรือดำเนินการได้ ต้องจัดให้ลูกจ้างสวมใส่อุปกรณ์คุ้มครองความปลอดภัยส่วนบุคคลตามที่กำหนดไว้ในตลอดเวลาที่ทำงาน</a:t>
            </a: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หมวด 3 เสียง</a:t>
            </a: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8. นายจ้างต้องควบคุมระดับเสียงมิให้ลูกจ้างได้รับสัมผัสเสียงในบริเวณสถานประกอบกิจการที่มีระดับเสียงสูงสุด (</a:t>
            </a:r>
            <a:r>
              <a:rPr lang="en-US" dirty="0" smtClean="0">
                <a:cs typeface="+mj-cs"/>
              </a:rPr>
              <a:t>peak sound pressure level) </a:t>
            </a:r>
            <a:r>
              <a:rPr lang="th-TH" dirty="0" smtClean="0">
                <a:cs typeface="+mj-cs"/>
              </a:rPr>
              <a:t>ของเสียงกระทบหรือเสียงกระแทก (</a:t>
            </a:r>
            <a:r>
              <a:rPr lang="en-US" dirty="0" smtClean="0">
                <a:cs typeface="+mj-cs"/>
              </a:rPr>
              <a:t>impact </a:t>
            </a:r>
            <a:r>
              <a:rPr lang="en-US" dirty="0" err="1" smtClean="0">
                <a:cs typeface="+mj-cs"/>
              </a:rPr>
              <a:t>orimpulse</a:t>
            </a:r>
            <a:r>
              <a:rPr lang="en-US" dirty="0" smtClean="0">
                <a:cs typeface="+mj-cs"/>
              </a:rPr>
              <a:t> noise) </a:t>
            </a:r>
            <a:r>
              <a:rPr lang="th-TH" dirty="0" smtClean="0">
                <a:cs typeface="+mj-cs"/>
              </a:rPr>
              <a:t>เกิน 140 เดซิ</a:t>
            </a:r>
            <a:r>
              <a:rPr lang="th-TH" dirty="0" err="1" smtClean="0">
                <a:cs typeface="+mj-cs"/>
              </a:rPr>
              <a:t>เบล</a:t>
            </a:r>
            <a:r>
              <a:rPr lang="th-TH" dirty="0" smtClean="0">
                <a:cs typeface="+mj-cs"/>
              </a:rPr>
              <a:t> หรือได้รับสัมผัสเสียงที่มีระดับเสียงดังต่อเนื่องแบบคงที่(</a:t>
            </a:r>
            <a:r>
              <a:rPr lang="en-US" dirty="0" smtClean="0">
                <a:cs typeface="+mj-cs"/>
              </a:rPr>
              <a:t>continuous steady noise) </a:t>
            </a:r>
            <a:r>
              <a:rPr lang="th-TH" dirty="0" smtClean="0">
                <a:cs typeface="+mj-cs"/>
              </a:rPr>
              <a:t>เกินกว่า 115 เดซิ</a:t>
            </a:r>
            <a:r>
              <a:rPr lang="th-TH" dirty="0" err="1" smtClean="0">
                <a:cs typeface="+mj-cs"/>
              </a:rPr>
              <a:t>เบล</a:t>
            </a:r>
            <a:r>
              <a:rPr lang="th-TH" dirty="0" smtClean="0">
                <a:cs typeface="+mj-cs"/>
              </a:rPr>
              <a:t>เอ"</a:t>
            </a: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9. นายจ้างต้องควบคุมระดับเสียงที่ลูกจ้างได้รับเฉลี่ยตลอดเวลาการทำงานในแต่ละวัน(</a:t>
            </a:r>
            <a:r>
              <a:rPr lang="en-US" dirty="0" smtClean="0">
                <a:cs typeface="+mj-cs"/>
              </a:rPr>
              <a:t>Time Weighted Average-TWA) </a:t>
            </a:r>
            <a:r>
              <a:rPr lang="th-TH" dirty="0" smtClean="0">
                <a:cs typeface="+mj-cs"/>
              </a:rPr>
              <a:t>มิให้เกินมาตรฐานตามที่อธิบดีประกาศกำหนด</a:t>
            </a: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10. ภายในสถานประกอบกิจการที่สภาวะการทำงานมีระดับเสียงเกินมาตรฐานที่กำหนด นายจ้างต้องให้ลูกจ้างหยุดทำงานจนกว่าจะได้ปรับปรุงหรือแก้ไขให้ระดับเสียงเป็นไปตามมาตรฐานที่กำหนด 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436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2100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  <a:ln>
            <a:solidFill>
              <a:srgbClr val="0070C0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th-TH" dirty="0" smtClean="0">
              <a:cs typeface="+mj-cs"/>
            </a:endParaRP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11. นายจ้างดำเนินการปรับปรุงหรือแก้ไขทางด้านวิศวกรรม โดยการควบคุมที่ต้นกำเนิดของเสียงหรือทางผ่านของเสียงหรือบริหารจัดการเพื่อควบคุมระดับเสียงที่ลูกจ้างจะได้รับให้ไม่เกินมาตรฐานที่กำหนด</a:t>
            </a: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12. จัดให้มีการปิดประกาศและเอกสารหรือหลักฐานในการดำเนินการปรับปรุงหรือแก้ไขดังกล่าวไว้ เพื่อให้พนักงานตรวจความปลอดภัยสามารถตรวจสอบได้</a:t>
            </a: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13. ในกรณีที่ไม่สามารถดำเนินการตามวรรคหนึ่งได้ นายจ้างต้องจัดให้ลูกจ้างสวมใส่อุปกรณ์คุ้มครองความปลอดภัยส่วนบุคคลตามที่กำหนดไว้ ตลอดเวลาที่ทำงาน เพื่อลดระดับเสียงที่สัมผัสในหูเมื่อสวมใส่อุปกรณ์คุ้มครองความปลอดภัยส่วนบุคคลแล้ว โดยให้อยู่ในระดับที่ไม่เกินมาตรฐานตามที่กำหนด</a:t>
            </a: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14. การคำนวณระดับเสียงที่สัมผัสในหูเมื่อสวมใส่อุปกรณ์คุ้มครองความปลอดภัยส่วน</a:t>
            </a:r>
            <a:r>
              <a:rPr lang="th-TH" dirty="0" err="1" smtClean="0">
                <a:cs typeface="+mj-cs"/>
              </a:rPr>
              <a:t>บุคคลง</a:t>
            </a:r>
            <a:r>
              <a:rPr lang="th-TH" dirty="0" smtClean="0">
                <a:cs typeface="+mj-cs"/>
              </a:rPr>
              <a:t>ให้เป็นไปตามที่อธิบดีประกาศกำหนด</a:t>
            </a: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15. ในบริเวณที่มีระดับเสียงเกินมาตรฐานที่กำหนด นายจ้างต้องจัดให้มีเครื่องหมายเตือนให้ใช้อุปกรณ์คุ้มครองความปลอดภัยส่วนบุคคลติดไว้ให้ลูกจ้างเห็นได้โดยชัดเจน</a:t>
            </a: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16. ในกรณีที่สภาวะการทำงานในสถานประกอบกิจการมีระดับเสียงที่ลูกจ้างได้รับเฉลี่ยตลอดระยะเวลาการทำงานแปดชั่วโมงตั้งแต่ 85 เดซิ</a:t>
            </a:r>
            <a:r>
              <a:rPr lang="th-TH" dirty="0" err="1" smtClean="0">
                <a:cs typeface="+mj-cs"/>
              </a:rPr>
              <a:t>เบล</a:t>
            </a:r>
            <a:r>
              <a:rPr lang="th-TH" dirty="0" smtClean="0">
                <a:cs typeface="+mj-cs"/>
              </a:rPr>
              <a:t>เอขึ้นไป ให้นายจ้างจัดให้มีมาตรการอนุรักษ์การได้ยินในสถานประกอบกิจการตามหลักเกณฑ์และวิธีการที่อธิบดีประกาศกำหนด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79992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6853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85000" lnSpcReduction="20000"/>
          </a:bodyPr>
          <a:lstStyle/>
          <a:p>
            <a:endParaRPr lang="th-TH" sz="3100" dirty="0" smtClean="0">
              <a:cs typeface="+mj-cs"/>
            </a:endParaRPr>
          </a:p>
          <a:p>
            <a:pPr marL="0" indent="0">
              <a:buNone/>
            </a:pPr>
            <a:r>
              <a:rPr lang="th-TH" sz="3100" dirty="0" smtClean="0">
                <a:cs typeface="+mj-cs"/>
              </a:rPr>
              <a:t>หมวด 4 อุปกรณ์คุ้มครองความปลอดภัยส่วนบุคคล</a:t>
            </a:r>
          </a:p>
          <a:p>
            <a:pPr marL="0" indent="0">
              <a:buNone/>
            </a:pPr>
            <a:r>
              <a:rPr lang="th-TH" sz="3100" dirty="0" smtClean="0">
                <a:cs typeface="+mj-cs"/>
              </a:rPr>
              <a:t>17. นายจ้างต้องจัดให้มีและดูแลให้ลูกจ้างใช้อุปกรณ์คุ้มครองความปลอดภัยส่วนบุคคลตามความเหมาะสมกับลักษณะงานตลอดเวลาที่ทำงาน ดังต่อไปนี้</a:t>
            </a:r>
          </a:p>
          <a:p>
            <a:pPr marL="0" indent="0">
              <a:buNone/>
            </a:pPr>
            <a:r>
              <a:rPr lang="th-TH" sz="3100" dirty="0" smtClean="0">
                <a:cs typeface="+mj-cs"/>
              </a:rPr>
              <a:t>(1) งานที่มีระดับความร้อนเกินมาตรฐานที่กำหนด ให้สวมใส่ชุดแต่งกาย รองเท้า และถุงมือสำหรับป้องกันความร้อน</a:t>
            </a:r>
          </a:p>
          <a:p>
            <a:pPr marL="0" indent="0">
              <a:buNone/>
            </a:pPr>
            <a:r>
              <a:rPr lang="th-TH" sz="3100" dirty="0" smtClean="0">
                <a:cs typeface="+mj-cs"/>
              </a:rPr>
              <a:t>(2) งานที่มีแสงตรงหรือแสงสะท้อนจากแหล่งกำเนิดแสงหรือดวงอาทิตย์ที่มีแสงจ้าส่องเข้านัยน์ตาโดยตรง ให้สวมใส่แว่นตาลดแสงหรือกระบังหน้าลดแสง</a:t>
            </a:r>
          </a:p>
          <a:p>
            <a:pPr marL="0" indent="0">
              <a:buNone/>
            </a:pPr>
            <a:r>
              <a:rPr lang="th-TH" sz="3100" dirty="0" smtClean="0">
                <a:cs typeface="+mj-cs"/>
              </a:rPr>
              <a:t>(3) งานที่ทำในสถานที่มืด ทึบ และคับแคบ ให้สวมใส่หมวกนิรภัยที่มีอุปกรณ์ส่องแสงสว่าง</a:t>
            </a:r>
          </a:p>
          <a:p>
            <a:pPr marL="0" indent="0">
              <a:buNone/>
            </a:pPr>
            <a:r>
              <a:rPr lang="th-TH" sz="3100" dirty="0" smtClean="0">
                <a:cs typeface="+mj-cs"/>
              </a:rPr>
              <a:t>(4) งานที่มีระดับเสียงเกินมาตรฐานที่กำหนด ให้สวมใส่ปลั๊กลดเสียงหรือที่ครอบหูลดเสียง</a:t>
            </a:r>
          </a:p>
          <a:p>
            <a:pPr marL="0" indent="0">
              <a:buNone/>
            </a:pPr>
            <a:r>
              <a:rPr lang="th-TH" sz="3100" dirty="0" smtClean="0">
                <a:cs typeface="+mj-cs"/>
              </a:rPr>
              <a:t>18. ให้นายจ้างบำรุงรักษาอุปกรณ์คุ้มครองความปลอดภัยส่วนบุคคลให้อยู่ในสภาพที่ใช้งานได้อย่างปลอดภัย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3308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77500" lnSpcReduction="20000"/>
          </a:bodyPr>
          <a:lstStyle/>
          <a:p>
            <a:endParaRPr lang="th-TH" sz="2900" dirty="0" smtClean="0">
              <a:cs typeface="+mj-cs"/>
            </a:endParaRPr>
          </a:p>
          <a:p>
            <a:pPr marL="0" indent="0">
              <a:buNone/>
            </a:pPr>
            <a:r>
              <a:rPr lang="th-TH" sz="2900" dirty="0" smtClean="0">
                <a:cs typeface="+mj-cs"/>
              </a:rPr>
              <a:t>19. จัดให้ลูกจ้างได้รับการฝึกอบรมเกี่ยวกับวิธีการใช้และบำรุงรักษาอุปกรณ์คุ้มครองความปลอดภัยส่วนบุคคล และเก็บหลักฐานการฝึกอบรมไว้ ณ สถานประกอบกิจการเพื่อให้พนักงานตรวจความปลอดภัยสามารถตรวจสอบได้"</a:t>
            </a:r>
          </a:p>
          <a:p>
            <a:pPr marL="0" indent="0">
              <a:buNone/>
            </a:pPr>
            <a:r>
              <a:rPr lang="th-TH" sz="2900" dirty="0" smtClean="0">
                <a:cs typeface="+mj-cs"/>
              </a:rPr>
              <a:t>หมวด 5 การตรวจวัดและวิเคราะห์สภาวะการทำงาน และการรายงานผล</a:t>
            </a:r>
          </a:p>
          <a:p>
            <a:pPr marL="0" indent="0">
              <a:buNone/>
            </a:pPr>
            <a:r>
              <a:rPr lang="th-TH" sz="2900" dirty="0" smtClean="0">
                <a:cs typeface="+mj-cs"/>
              </a:rPr>
              <a:t>20. นายจ้างต้องจัดให้มีการตรวจวัดและวิเคราะห์สภาวะการทำงานเกี่ยวกับระดับความร้อน แสงสว่าง หรือเสียงภายในสถานประกอบกิจการ</a:t>
            </a:r>
          </a:p>
          <a:p>
            <a:pPr marL="0" indent="0">
              <a:buNone/>
            </a:pPr>
            <a:r>
              <a:rPr lang="th-TH" sz="2900" dirty="0" smtClean="0">
                <a:cs typeface="+mj-cs"/>
              </a:rPr>
              <a:t>21. หลักเกณฑ์ วิธีการตรวจวัด และการวิเคราะห์สภาวะการทำงานเกี่ยวกับระดับความร้อนแสงสว่าง หรือเสียง รวมทั้งระยะเวลาและประเภทกิจการที่ต้องดำเนินการให้เป็นไปตามที่อธิบดีประกาศกำหนด</a:t>
            </a:r>
          </a:p>
          <a:p>
            <a:pPr marL="0" indent="0">
              <a:buNone/>
            </a:pPr>
            <a:r>
              <a:rPr lang="th-TH" sz="2900" dirty="0" smtClean="0">
                <a:cs typeface="+mj-cs"/>
              </a:rPr>
              <a:t>22. ในกรณีที่นายจ้างไม่สามารถตรวจวัดและวิเคราะห์สภาวะการทำงานตามวรรคหนึ่งได้ ต้องให้ผู้ที่ขึ้นทะเบียนตามมาตรา 9 หรือนิติบุคคลที่ได้รับใบอนุญาตตามมาตรา 11 แห่งพระราชบัญญัติความปลอดภัย อาชีวอนามัย และสภาพแวดล้อมในการทำงาน พ.ศ. 2554 เพื่อเป็นผู้ให้บริการในการตรวจวัดและวิเคราะห์สภาวะการทำงานเกี่ยวกับระดับความร้อน แสงสว่าง หรือเสียงภายในสถานประกอบกิจการ แล้วแต่กรณี เป็นผู้ดำเนินการแทน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198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4286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h-TH" dirty="0" smtClean="0">
                <a:cs typeface="+mj-cs"/>
              </a:rPr>
              <a:t>23. ให้นายจ้างเก็บผลการตรวจวัดและวิเคราะห์สภาวะการทำงานดังกล่าวไว้ ณ </a:t>
            </a:r>
            <a:r>
              <a:rPr lang="th-TH" dirty="0" err="1" smtClean="0">
                <a:cs typeface="+mj-cs"/>
              </a:rPr>
              <a:t>สถา</a:t>
            </a:r>
            <a:r>
              <a:rPr lang="th-TH" dirty="0" smtClean="0">
                <a:cs typeface="+mj-cs"/>
              </a:rPr>
              <a:t>ประกอบกิจการเพื่อให้พนักงานตรวจความปลอดภัยสามารถตรวจสอบได้</a:t>
            </a: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24. ให้นายจ้างจัดทำรายงานผลการตรวจวัดและวิเคราะห์สภาวะการทำงานตามแบบที่อธิบดีประกาศกำหนด</a:t>
            </a: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25. ส่งรายงานผลดังกล่าวต่ออธิบดีหรือผู้ซึ่งอธิบดีมอบหมายภายในสามสิบวันนับแต่วันที่เสร็จสิ้นการตรวจวัด และเก็บรายงานผลการตรวจวัดและวิเคราะห์สภาวะการทำงานดังกล่าวไว้ ณ สถานประกอบกิจการ เพื่อให้พนักงานตรวจความปลอดภัยสามารถตรวจสอบได้</a:t>
            </a: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หมวด 6 การตรวจสุขภาพและการรายงานผล</a:t>
            </a: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26. ให้นายจ้างจัดให้มีการตรวจสุขภาพลูกจ้างที่ทำงานในสภาวะการทำงานที่อาจได้รับอันตรายจากความร้อน แสงสว่าง หรือเสียง และรายงานผล รวมทั้งดำเนินการที่เกี่ยวข้องกับการตรวจสุขภาพของลูกจ้างตามพระราชบัญญัติความปลอดภัย อาชีวอนามัย และสภาพแวดล้อมในการทำงาน พ.ศ. 2554"</a:t>
            </a: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บทเฉพาะกาล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198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1869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70000" lnSpcReduction="20000"/>
          </a:bodyPr>
          <a:lstStyle/>
          <a:p>
            <a:endParaRPr lang="th-TH" dirty="0" smtClean="0">
              <a:cs typeface="+mj-cs"/>
            </a:endParaRP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27. ให้ผู้ซึ่งขึ้นทะเบียนเป็นผู้รับรองรายงานการตรวจวัดและวิเคราะห์สภาวะการทำงานกับกรมสวัสดิการและคุ้มครองแรงงานตามกฎกระทรวงกำหนดมาตรฐานในการบริหารและการจัดการด้านความปลอดภัย อาชีวอนามัย และสภาพแวดล้อมในการทำงานเกี่ยวกับความร้อน แสงสว่าง และเสียง พ.ศ. 2549 มีสิทธิดำเนินการตรวจวัดและวิเคราะห์สภาวะการทำงานเกี่ยวกับระดับความร้อนแสงสว่าง หรือเสียงภายในสถานประกอบกิจการ ต่อไปจนกว่าการขึ้นทะเบียนจะสิ้นอายุ"</a:t>
            </a: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28. ในกรณีที่ไม่มีผู้ซึ่งขึ้นทะเบียนตามวรรคหนึ่ง และยังไม่มีการออกกฎกระทรวงกำหนดรายละเอียดของบุคคลที่จะขอขึ้นทะเบียนหรือนิติบุคคลที่จะขอรับใบอนุญาตตามมาตรา 9 หรือมาตรา 11 แห่งพระราชบัญญัติความปลอดภัย อาชีวอนามัย และสภาพแวดล้อมในการทำงาน พ.ศ. 2554 เพื่อเป็นผู้ให้บริการในการตรวจวัดและวิเคราะห์สภาวะการทำงานเกี่ยวกับระดับความร้อน แสงสว่างหรือเสียงภายในสถานประกอบกิจการ แล้วแต่กรณี ให้ผู้ซึ่งสำเร็จการศึกษาไม่ต่ำกว่าระดับปริญญาตรีสาขาอาชีวอนามัย หรือเทียบเท่า ที่เคยขึ้นทะเบียนตามกฎกระทรวงกำหนดมาตรฐานในการบริหารและการจัดการด้านความปลอดภัย อาชีวอนามัย และสภาพแวดล้อมในการทำงานเกี่ยวกับความร้อน แสงสว่างและเสียง พ.ศ.2549 หรือให้ผู้ซึ่งสำเร็จการศึกษาไม่ต่ำกว่าระดับปริญญาตรี สาขาอาชีวอนามัยหรือเทียบเท่า และมีประสบการณ์เป็นผู้รับรองรายงานการตรวจวัดและวิเคราะห์สภาวะการทำงานไม่น้อยกว่าสามปี สามารถดำเนินการตรวจวัดแทนผู้ทำการตรวจวัดตามกฎกระทรวงนี้ไปพลางก่อนได้"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38689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1313283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1766</Words>
  <Application>Microsoft Office PowerPoint</Application>
  <PresentationFormat>นำเสนอทางหน้าจอ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10</vt:i4>
      </vt:variant>
    </vt:vector>
  </HeadingPairs>
  <TitlesOfParts>
    <vt:vector size="11" baseType="lpstr">
      <vt:lpstr>ชุดรูปแบบของ Office</vt:lpstr>
      <vt:lpstr>กฎกระทรวง กำหนดมาตรฐานในการบริหาร จัดการ และดำเนินการด้านความปลอดภัย อาชีวอนามัยและสภาพแวดล้อมในการทำงานเกี่ยวกับความร้อน  แสงสว่าง และเสียงพ.ศ. 2559 วันที่ประกาศในราชกิจจานุเบกษา 17-10-2559 </vt:lpstr>
      <vt:lpstr>สรุปสาระสำคัญ</vt:lpstr>
      <vt:lpstr>สรุปสาระสำคัญ</vt:lpstr>
      <vt:lpstr>สรุปสาระสำคัญ</vt:lpstr>
      <vt:lpstr>สรุปสาระสำคัญ</vt:lpstr>
      <vt:lpstr>สรุปสาระสำคัญ</vt:lpstr>
      <vt:lpstr>สรุปสาระสำคัญ</vt:lpstr>
      <vt:lpstr>สรุปสาระสำคัญ</vt:lpstr>
      <vt:lpstr>สรุปสาระสำคัญ</vt:lpstr>
      <vt:lpstr>สรุปสาระสำคัญ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กฎกระทรวง กำหนดมาตรฐานในการบริหาร จัดการ และดำเนินการด้านความปลอดภัย อาชีวอนามัยและสภาพแวดล้อมในการทำงานเกี่ยวกับความร้อน  แสงสว่าง และเสียงพ.ศ. 2559 วันที่ประกาศในราชกิจจานุเบกษา 17-10-2559</dc:title>
  <dc:creator>AIM14</dc:creator>
  <cp:lastModifiedBy>AIM14</cp:lastModifiedBy>
  <cp:revision>2</cp:revision>
  <dcterms:created xsi:type="dcterms:W3CDTF">2016-10-21T07:02:39Z</dcterms:created>
  <dcterms:modified xsi:type="dcterms:W3CDTF">2016-10-21T07:13:59Z</dcterms:modified>
</cp:coreProperties>
</file>