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9"/>
  </p:notesMasterIdLst>
  <p:sldIdLst>
    <p:sldId id="257" r:id="rId3"/>
    <p:sldId id="270" r:id="rId4"/>
    <p:sldId id="271" r:id="rId5"/>
    <p:sldId id="272" r:id="rId6"/>
    <p:sldId id="273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434" autoAdjust="0"/>
  </p:normalViewPr>
  <p:slideViewPr>
    <p:cSldViewPr snapToGrid="0">
      <p:cViewPr varScale="1">
        <p:scale>
          <a:sx n="69" d="100"/>
          <a:sy n="69" d="100"/>
        </p:scale>
        <p:origin x="-127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2A6FA-19E5-4530-8E92-E7C545222338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21FA7-53BB-431B-BD21-66F8481CD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12118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4C491BD-6194-4E51-ABE5-08A78BA5D132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3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7A077828-BA68-4FDB-B286-F99BFA8E39AE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4" name="Header Placeholder 1"/>
          <p:cNvSpPr txBox="1">
            <a:spLocks noGrp="1"/>
          </p:cNvSpPr>
          <p:nvPr/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กฎหมายสิ่งแวดล้อม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5" name="Footer Placeholder 5"/>
          <p:cNvSpPr txBox="1">
            <a:spLocks noGrp="1"/>
          </p:cNvSpPr>
          <p:nvPr/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สงวนลิขสิทธิ์ โดย บริษัท เอไอเอ็ม คอนซัลแตนท์ จำกัด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6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9DB0AFA1-087E-401B-9EE8-E2A9F81D2861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8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0791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ABB1-DB2B-47DA-9383-9BD1C4A151D2}" type="datetime1">
              <a:rPr lang="th-TH"/>
              <a:pPr>
                <a:defRPr/>
              </a:pPr>
              <a:t>21/10/63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A87A9-750A-4100-9A89-FB6E44F6923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81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6BE8-4452-4952-830E-067303277A32}" type="datetime1">
              <a:rPr lang="th-TH"/>
              <a:pPr>
                <a:defRPr/>
              </a:pPr>
              <a:t>21/10/63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09CDF-57D0-4A7E-A3CE-958DEA43750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758050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87527-1E37-4224-B2FA-A56DBE435F9F}" type="datetime1">
              <a:rPr lang="th-TH"/>
              <a:pPr>
                <a:defRPr/>
              </a:pPr>
              <a:t>21/10/63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29876-FD68-43B2-AEAB-7ABAEA41773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464233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707F3-18E9-4CDF-ABE2-7D0CDBA9D667}" type="datetime1">
              <a:rPr lang="th-TH"/>
              <a:pPr>
                <a:defRPr/>
              </a:pPr>
              <a:t>21/10/63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1E7BCC-A2AE-4FEA-AEE1-FBD87B7DDA9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639972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9F807-0E03-41E3-B6F0-4666956555B5}" type="datetime1">
              <a:rPr lang="th-TH"/>
              <a:pPr>
                <a:defRPr/>
              </a:pPr>
              <a:t>21/10/63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74DA2C-68FD-4707-9CCC-DB4A3143A74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0664165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0D24D-470D-4AC6-9E50-D4D049866E1C}" type="datetime1">
              <a:rPr lang="th-TH"/>
              <a:pPr>
                <a:defRPr/>
              </a:pPr>
              <a:t>21/10/63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546B2F-32E5-4534-994B-F5E5F619EDC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1546284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570B3-E003-4781-A0B1-E84946261D26}" type="datetime1">
              <a:rPr lang="th-TH"/>
              <a:pPr>
                <a:defRPr/>
              </a:pPr>
              <a:t>21/10/63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F472D-BD1F-466C-B8D3-D9BB1DE0A6B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57794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97266-AF0E-4FC1-B5DA-C537BF239B9C}" type="datetime1">
              <a:rPr lang="th-TH"/>
              <a:pPr>
                <a:defRPr/>
              </a:pPr>
              <a:t>21/10/63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25446-72A4-4255-8766-38084A1DE86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3760905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07E60-2EB8-44E0-8E02-6E01ADF756FB}" type="datetime1">
              <a:rPr lang="th-TH"/>
              <a:pPr>
                <a:defRPr/>
              </a:pPr>
              <a:t>21/10/63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152AC-6E4F-48C5-9033-2B868489333B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4697445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47A27-D455-4386-92E3-4E96BEE8A254}" type="datetime1">
              <a:rPr lang="th-TH"/>
              <a:pPr>
                <a:defRPr/>
              </a:pPr>
              <a:t>21/10/63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C819D-8443-4FCB-A002-67309705E3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8125835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A5378-16E6-48F2-BE0E-249C3179A3A0}" type="datetime1">
              <a:rPr lang="th-TH"/>
              <a:pPr>
                <a:defRPr/>
              </a:pPr>
              <a:t>21/10/63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54712D-27E4-43A9-A709-727A1FC3C43C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1510524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D1CFE-C5A8-47D2-9F36-5D1AAFE14A5A}" type="datetime1">
              <a:rPr lang="th-TH"/>
              <a:pPr>
                <a:defRPr/>
              </a:pPr>
              <a:t>21/10/63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71F4A-5F40-4BDE-92B8-7018362B775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536103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80EFC-EA06-4E7A-BD84-EE01BCD8EB45}" type="datetime1">
              <a:rPr lang="th-TH"/>
              <a:pPr>
                <a:defRPr/>
              </a:pPr>
              <a:t>21/10/63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A77F9-2706-4212-8559-E4D02A59B49F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186411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8B455-CAB6-409A-9A22-39494B2C07E6}" type="datetime1">
              <a:rPr lang="th-TH"/>
              <a:pPr>
                <a:defRPr/>
              </a:pPr>
              <a:t>21/10/63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035E6-8DFE-423E-9F59-02531F06A4D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8352747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12798-1B63-4C0A-980A-3DF738A268E9}" type="datetime1">
              <a:rPr lang="th-TH"/>
              <a:pPr>
                <a:defRPr/>
              </a:pPr>
              <a:t>21/10/63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075EE-C67A-4F50-AC19-7653DBFF7F4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2501958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A2-90F3-47B6-9D2B-59AEEFDB4CD5}" type="datetime1">
              <a:rPr lang="th-TH"/>
              <a:pPr>
                <a:defRPr/>
              </a:pPr>
              <a:t>21/10/63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0D72A-D09F-4426-BCF1-626708EB19B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2593017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4B255-B0EB-46D0-BEA5-9440035BA4F8}" type="datetime1">
              <a:rPr lang="th-TH"/>
              <a:pPr>
                <a:defRPr/>
              </a:pPr>
              <a:t>21/10/63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50CC2-C140-480E-86E0-1A9E59F5820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654478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9E29-F77D-465C-98F3-7DB32DCD1C04}" type="datetime1">
              <a:rPr lang="th-TH"/>
              <a:pPr>
                <a:defRPr/>
              </a:pPr>
              <a:t>21/10/63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E63DC-0C35-4D16-BC77-C69B7CC1F2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164729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1C967-6A03-40AD-9CC4-21CF0898DFB8}" type="datetime1">
              <a:rPr lang="th-TH"/>
              <a:pPr>
                <a:defRPr/>
              </a:pPr>
              <a:t>21/10/63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D7417-B85E-445B-9B5C-80FFF4E74BF0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1834930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84C5B-8D90-469A-BB28-45C03DAF8F61}" type="datetime1">
              <a:rPr lang="th-TH"/>
              <a:pPr>
                <a:defRPr/>
              </a:pPr>
              <a:t>21/10/63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6D271-6905-4286-9EE1-534BAA231E8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245043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60593-8D12-4B49-AD94-31C4E86E3C01}" type="datetime1">
              <a:rPr lang="th-TH"/>
              <a:pPr>
                <a:defRPr/>
              </a:pPr>
              <a:t>21/10/63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A05F0-4F07-4D86-B720-5F438AA511A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1786823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2BA5-B156-4DA1-A88B-6BAA4D1D48A0}" type="datetime1">
              <a:rPr lang="th-TH"/>
              <a:pPr>
                <a:defRPr/>
              </a:pPr>
              <a:t>21/10/63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66CC5-C682-40DB-8031-062FF6079C1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1498883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149450"/>
            <a:ext cx="326028" cy="537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951C24-B56C-4035-BDC5-103DCFE4AB7F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21/10/63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7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9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358EAD-14DD-444D-97A4-4A0F50B353A2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5" y="44452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05753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0"/>
            <a:ext cx="9144000" cy="8366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40B7BF-AB41-457D-BC2B-BF77F6CA611D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21/10/63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9AAF993-73DF-4218-A45D-BAA079F544DF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4445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276468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mconsultant.com/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r>
              <a:rPr lang="en-US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t>www.aimconsultant.com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536A29C5-ABC9-4BFB-8B14-2341D328DB99}" type="slidenum">
              <a:rPr lang="th-TH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</a:t>
            </a:fld>
            <a:endParaRPr lang="th-TH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6" name="Slide Number Placeholder 5"/>
          <p:cNvSpPr txBox="1">
            <a:spLocks noGrp="1"/>
          </p:cNvSpPr>
          <p:nvPr/>
        </p:nvSpPr>
        <p:spPr bwMode="auto">
          <a:xfrm>
            <a:off x="6553200" y="635637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7" name="Rectangle 3"/>
          <p:cNvSpPr txBox="1">
            <a:spLocks noChangeArrowheads="1"/>
          </p:cNvSpPr>
          <p:nvPr/>
        </p:nvSpPr>
        <p:spPr bwMode="auto">
          <a:xfrm>
            <a:off x="250031" y="989032"/>
            <a:ext cx="8643938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ประกาศกรมธุรกิจพลังงาน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เรื่อง ระบบป้องกันและระงับอัคคีภัยแบบหัวกระจายน้ำดับเพลิง สำหรับบริเวณที่ตั้งกลุ่มถังก๊าซปิโตรเลียมเหลวหุงต้มในสถานที่เก็บรักษาก๊าซปิโตรเลียมเหลวประเภทสถานที่ใช้ ลักษณะที่สาม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พ.ศ. 2563</a:t>
            </a:r>
            <a:endParaRPr lang="en-US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ประกาศในราชกิจจา</a:t>
            </a:r>
            <a:r>
              <a:rPr lang="th-TH" altLang="en-US" sz="3400" dirty="0" err="1">
                <a:solidFill>
                  <a:prstClr val="black"/>
                </a:solidFill>
              </a:rPr>
              <a:t>นุเบกษา</a:t>
            </a:r>
            <a:r>
              <a:rPr lang="th-TH" altLang="en-US" sz="3400" dirty="0">
                <a:solidFill>
                  <a:prstClr val="black"/>
                </a:solidFill>
              </a:rPr>
              <a:t> </a:t>
            </a:r>
            <a:r>
              <a:rPr lang="en-US" altLang="en-US" sz="3400" dirty="0" smtClean="0">
                <a:solidFill>
                  <a:prstClr val="black"/>
                </a:solidFill>
              </a:rPr>
              <a:t>19</a:t>
            </a:r>
            <a:r>
              <a:rPr lang="th-TH" altLang="en-US" sz="3400" dirty="0" smtClean="0">
                <a:solidFill>
                  <a:prstClr val="black"/>
                </a:solidFill>
              </a:rPr>
              <a:t> </a:t>
            </a:r>
            <a:r>
              <a:rPr lang="th-TH" altLang="en-US" sz="3400" dirty="0">
                <a:solidFill>
                  <a:prstClr val="black"/>
                </a:solidFill>
              </a:rPr>
              <a:t>ตุลาคม 2563</a:t>
            </a:r>
          </a:p>
        </p:txBody>
      </p:sp>
    </p:spTree>
    <p:extLst>
      <p:ext uri="{BB962C8B-B14F-4D97-AF65-F5344CB8AC3E}">
        <p14:creationId xmlns="" xmlns:p14="http://schemas.microsoft.com/office/powerpoint/2010/main" val="2392449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2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4607" y="1231431"/>
            <a:ext cx="8366281" cy="1177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indent="-360363" algn="thaiDist">
              <a:buFont typeface="Wingdings" pitchFamily="2" charset="2"/>
              <a:buChar char="q"/>
            </a:pPr>
            <a:r>
              <a:rPr lang="th-TH" sz="2350" dirty="0" smtClean="0"/>
              <a:t>ประกาศนี้ ให้ใช้บังคับเมื่อพ้นกำหนด 180 วันนับแต่วันประกาศในราชกิจจา</a:t>
            </a:r>
            <a:r>
              <a:rPr lang="th-TH" sz="2350" dirty="0" err="1" smtClean="0"/>
              <a:t>นุเบกษา</a:t>
            </a:r>
            <a:r>
              <a:rPr lang="th-TH" sz="2350" dirty="0" smtClean="0"/>
              <a:t>เป็นต้นไป</a:t>
            </a:r>
          </a:p>
          <a:p>
            <a:pPr marL="360363" indent="-360363" algn="thaiDist">
              <a:buFont typeface="Wingdings" pitchFamily="2" charset="2"/>
              <a:buChar char="q"/>
            </a:pPr>
            <a:r>
              <a:rPr lang="th-TH" sz="2350" dirty="0" smtClean="0"/>
              <a:t>อาศัยอำนาจตามความในข้อ 25 วรรคสอง แห่งกฎกระทรวงสถานที่เก็บรักษาก๊าซปิโตรเลียมเหลวประเภทสถานที่ใช้ พ.ศ.2562</a:t>
            </a:r>
            <a:endParaRPr lang="th-TH" sz="235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3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4607" y="1231431"/>
            <a:ext cx="8366281" cy="40703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indent="-360363" algn="thaiDist">
              <a:buFont typeface="Wingdings" pitchFamily="2" charset="2"/>
              <a:buChar char="q"/>
            </a:pPr>
            <a:r>
              <a:rPr lang="th-TH" sz="2350" dirty="0" smtClean="0"/>
              <a:t>ลักษณะ และการติดตั้งระบบป้องกันและระงับอัคคีภัยแบบหัวกระจายน้ำดับเพลิงต้องประกอบด้วยถังเก็บน้ำหรือสิ่งก่อสร้างสำหรับเก็บน้ำดับเพลิง เครื่องสูบน้ำดับเพลิง ระบบท่อและหัวกระจายน้ำดับเพลิง โดยมีหลักเกณฑ์และวิธีการอย่างน้อย ดังนี้</a:t>
            </a:r>
          </a:p>
          <a:p>
            <a:pPr marL="360363" indent="-360363" algn="thaiDist"/>
            <a:r>
              <a:rPr lang="th-TH" sz="2350" dirty="0" smtClean="0"/>
              <a:t>	(1) ระบบหัวกระจายน้ำดับเพลิงต้องสามารถฉีดน้ำด้วยแรงดันที่ใช้ในการออกแบบได้ต่อเนื่องไม่น้อยกว่า 15 นาที และมีจำนวนไม่น้อยกว่า 2 หัว โดยมีระยะห่างระหว่างหัวกระจายน้ำดับเพลิงแต่ละหัวไม่เกิน 3.7 เมตร</a:t>
            </a:r>
          </a:p>
          <a:p>
            <a:pPr marL="360363" indent="-360363" algn="thaiDist"/>
            <a:r>
              <a:rPr lang="th-TH" sz="2350" dirty="0" smtClean="0"/>
              <a:t>	(2) ถังเก็บน้ำหรือสิ่งก่อสร้างสำหรับเก็บน้ำดับเพลิง ต้องมีขนาดเพียงพอสำหรับการใช้น้ำสูงสุดตาม (1) และต้องมีน้ำพร้อมใช้ตลอดเวลา</a:t>
            </a:r>
          </a:p>
          <a:p>
            <a:pPr marL="360363" indent="-360363" algn="thaiDist"/>
            <a:r>
              <a:rPr lang="th-TH" sz="2350" dirty="0" smtClean="0"/>
              <a:t>	(3) เครื่องสูบน้ำดับเพลิงต้องมีอัตราการไหลไม่น้อยกว่า 82 ลิตรต่อนาที ต่อหัวกระจายน้ำดับเพลิง 1 หัว</a:t>
            </a:r>
          </a:p>
          <a:p>
            <a:pPr marL="360363" indent="-360363" algn="thaiDist"/>
            <a:r>
              <a:rPr lang="th-TH" sz="2350" dirty="0" smtClean="0"/>
              <a:t>	(4) ระบบท่อต้องเป็นเหล็กหรือทองแดง และมีการจับยึดอย่างมั่นคงแข็งแรง</a:t>
            </a:r>
            <a:endParaRPr lang="th-TH" sz="235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4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4607" y="1231431"/>
            <a:ext cx="8366281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indent="-360363" algn="thaiDist"/>
            <a:r>
              <a:rPr lang="th-TH" sz="2350" dirty="0" smtClean="0"/>
              <a:t>	(5) จำนวนหัวกระจายน้ำดับเพลิง เส้นผ่าศูนย์กลางของท่อ อัตราการไหลของเครื่องสูบน้ำดับเพลิง และปริมาณน้ำดับเพลิงที่พร้อมใช้งาน ให้เป็นไปตามที่กำหนดในตาราง ดังต่อไปนี้</a:t>
            </a: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/>
          <a:srcRect l="10321" t="38197" r="28484" b="20094"/>
          <a:stretch>
            <a:fillRect/>
          </a:stretch>
        </p:blipFill>
        <p:spPr bwMode="auto">
          <a:xfrm>
            <a:off x="1324646" y="2782638"/>
            <a:ext cx="6507646" cy="2329689"/>
          </a:xfrm>
          <a:prstGeom prst="rect">
            <a:avLst/>
          </a:prstGeom>
          <a:noFill/>
          <a:ln w="1">
            <a:noFill/>
            <a:miter lim="800000"/>
            <a:headEnd/>
            <a:tailEnd type="none" w="med" len="med"/>
          </a:ln>
          <a:effectLst/>
        </p:spPr>
      </p:pic>
      <p:sp>
        <p:nvSpPr>
          <p:cNvPr id="7" name="สี่เหลี่ยมผืนผ้า 6"/>
          <p:cNvSpPr/>
          <p:nvPr/>
        </p:nvSpPr>
        <p:spPr>
          <a:xfrm>
            <a:off x="845127" y="5211818"/>
            <a:ext cx="771698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400" dirty="0" smtClean="0"/>
              <a:t>ทั้งนี้ ลักษณะและการติดตั้งระบบป้องกันและระงับอัคคีภัยแบบหัวกระจายน้ำดับเพลิงในส่วนอื่นนอกจากที่กำหนดไว้ ให้เป็นไปตามมาตรฐานระบบป้องกันอัคคีภัยของสมาคมวิศวกรรมสถานแห่งประเทศไทยในพระบรมราชูปถัมภ์</a:t>
            </a:r>
            <a:endParaRPr lang="th-TH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5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4607" y="1231431"/>
            <a:ext cx="8366281" cy="1177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indent="-360363" algn="thaiDist">
              <a:buFont typeface="Wingdings" pitchFamily="2" charset="2"/>
              <a:buChar char="q"/>
            </a:pPr>
            <a:r>
              <a:rPr lang="th-TH" sz="2350" dirty="0" smtClean="0"/>
              <a:t>ต้องทำการทดสอบและตรวจสอบระบบป้องกันและระงับอัคคีภัยแบบหัวกระจายน้ำดับเพลิงหลังจากมีการติดตั้งระบบแล้วเสร็จ โดยสามารถฉีดน้ำได้ครอบคลุมพื้นที่บริเวณที่ตั้งกลุ่มถังก๊าซปิโตรเลียมเหลวหุงต้ม และต้องจัดให้มีการทดสอบและตรวจสอบอย่างน้อยปีละ 1 ครั้ง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 bwMode="auto">
          <a:xfrm>
            <a:off x="5943600" y="6477000"/>
            <a:ext cx="2819400" cy="33655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34E2E2D-C333-41FA-A5C9-7EFD11A186BE}" type="slidenum">
              <a:rPr lang="en-US" altLang="en-US" sz="10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6</a:t>
            </a:fld>
            <a:endParaRPr lang="en-US" altLang="en-US" sz="10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55650" y="1700213"/>
            <a:ext cx="7561263" cy="3919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90" tIns="43144" rIns="86290" bIns="43144">
            <a:spAutoFit/>
          </a:bodyPr>
          <a:lstStyle>
            <a:lvl1pPr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>
                <a:solidFill>
                  <a:srgbClr val="FF0000"/>
                </a:solidFill>
              </a:rPr>
              <a:t>ติดต่อเรา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>
                <a:solidFill>
                  <a:srgbClr val="00B050"/>
                </a:solidFill>
              </a:rPr>
              <a:t>บริษัท เอไอเอ็ม คอนซัลแตนท์ จำกัด</a:t>
            </a:r>
            <a:endParaRPr lang="en-US" altLang="en-US" sz="340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>
                <a:solidFill>
                  <a:srgbClr val="00B050"/>
                </a:solidFill>
              </a:rPr>
              <a:t>6/8 </a:t>
            </a:r>
            <a:r>
              <a:rPr lang="th-TH" altLang="en-US" sz="3400">
                <a:solidFill>
                  <a:srgbClr val="00B050"/>
                </a:solidFill>
              </a:rPr>
              <a:t>ถ.มาเจริญ แขวงหนองแขม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>
                <a:solidFill>
                  <a:srgbClr val="00B050"/>
                </a:solidFill>
              </a:rPr>
              <a:t>เขตหนองแขม กทม. 10160 </a:t>
            </a:r>
            <a:r>
              <a:rPr lang="en-US" altLang="en-US" sz="3400">
                <a:solidFill>
                  <a:srgbClr val="00B050"/>
                </a:solidFill>
              </a:rPr>
              <a:t>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>
                <a:solidFill>
                  <a:srgbClr val="00B050"/>
                </a:solidFill>
              </a:rPr>
              <a:t>Tel</a:t>
            </a:r>
            <a:r>
              <a:rPr lang="th-TH" altLang="en-US" sz="3400">
                <a:solidFill>
                  <a:srgbClr val="00B050"/>
                </a:solidFill>
              </a:rPr>
              <a:t>. 02-</a:t>
            </a:r>
            <a:r>
              <a:rPr lang="en-US" altLang="en-US" sz="3400">
                <a:solidFill>
                  <a:srgbClr val="00B050"/>
                </a:solidFill>
              </a:rPr>
              <a:t>489-2500-1, Fax : 02-489-2502</a:t>
            </a:r>
            <a:r>
              <a:rPr lang="en-US" altLang="en-US" sz="3400">
                <a:solidFill>
                  <a:srgbClr val="9900CC"/>
                </a:solidFill>
              </a:rPr>
              <a:t> </a:t>
            </a:r>
            <a:r>
              <a:rPr lang="en-US" altLang="en-US" sz="3400">
                <a:solidFill>
                  <a:srgbClr val="00B050"/>
                </a:solidFill>
                <a:hlinkClick r:id="rId2"/>
              </a:rPr>
              <a:t>www.aimconsultant.com</a:t>
            </a:r>
            <a:r>
              <a:rPr lang="th-TH" altLang="en-US" sz="3400">
                <a:solidFill>
                  <a:srgbClr val="00B050"/>
                </a:solidFill>
              </a:rPr>
              <a:t>  </a:t>
            </a:r>
            <a:endParaRPr lang="en-US" altLang="en-US" sz="340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>
                <a:solidFill>
                  <a:srgbClr val="FF0000"/>
                </a:solidFill>
              </a:rPr>
              <a:t>Email: </a:t>
            </a:r>
            <a:r>
              <a:rPr lang="en-US" altLang="en-US" sz="3400" u="sng">
                <a:solidFill>
                  <a:srgbClr val="FF0000"/>
                </a:solidFill>
              </a:rPr>
              <a:t>marketing@aimconsultant.com</a:t>
            </a:r>
            <a:endParaRPr lang="th-TH" altLang="en-US" sz="3400" u="sng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3624257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296</Words>
  <Application>Microsoft Office PowerPoint</Application>
  <PresentationFormat>นำเสนอทางหน้าจอ (4:3)</PresentationFormat>
  <Paragraphs>44</Paragraphs>
  <Slides>6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2</vt:i4>
      </vt:variant>
      <vt:variant>
        <vt:lpstr>ชื่อเรื่องภาพนิ่ง</vt:lpstr>
      </vt:variant>
      <vt:variant>
        <vt:i4>6</vt:i4>
      </vt:variant>
    </vt:vector>
  </HeadingPairs>
  <TitlesOfParts>
    <vt:vector size="8" baseType="lpstr">
      <vt:lpstr>1_Office Theme</vt:lpstr>
      <vt:lpstr>Office Theme</vt:lpstr>
      <vt:lpstr>ภาพนิ่ง 1</vt:lpstr>
      <vt:lpstr>ภาพนิ่ง 2</vt:lpstr>
      <vt:lpstr>ภาพนิ่ง 3</vt:lpstr>
      <vt:lpstr>ภาพนิ่ง 4</vt:lpstr>
      <vt:lpstr>ภาพนิ่ง 5</vt:lpstr>
      <vt:lpstr>ภาพนิ่ง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Technical2</cp:lastModifiedBy>
  <cp:revision>99</cp:revision>
  <dcterms:created xsi:type="dcterms:W3CDTF">2020-07-02T04:19:53Z</dcterms:created>
  <dcterms:modified xsi:type="dcterms:W3CDTF">2020-10-21T07:45:35Z</dcterms:modified>
</cp:coreProperties>
</file>