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4"/>
  </p:notesMasterIdLst>
  <p:sldIdLst>
    <p:sldId id="257" r:id="rId3"/>
    <p:sldId id="270" r:id="rId4"/>
    <p:sldId id="274" r:id="rId5"/>
    <p:sldId id="277" r:id="rId6"/>
    <p:sldId id="280" r:id="rId7"/>
    <p:sldId id="281" r:id="rId8"/>
    <p:sldId id="282" r:id="rId9"/>
    <p:sldId id="283" r:id="rId10"/>
    <p:sldId id="284" r:id="rId11"/>
    <p:sldId id="285" r:id="rId12"/>
    <p:sldId id="25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434" autoAdjust="0"/>
  </p:normalViewPr>
  <p:slideViewPr>
    <p:cSldViewPr snapToGrid="0">
      <p:cViewPr varScale="1">
        <p:scale>
          <a:sx n="69" d="100"/>
          <a:sy n="69" d="100"/>
        </p:scale>
        <p:origin x="-127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2A6FA-19E5-4530-8E92-E7C545222338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21FA7-53BB-431B-BD21-66F8481CD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21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4C491BD-6194-4E51-ABE5-08A78BA5D132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A077828-BA68-4FDB-B286-F99BFA8E39AE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กฎหมายสิ่งแวดล้อม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สงวนลิขสิทธิ์ โดย บริษัท เอไอเอ็ม คอนซัลแตนท์ จำกัด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DB0AFA1-087E-401B-9EE8-E2A9F81D2861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01/12/63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81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01/12/63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75805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01/12/63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464233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707F3-18E9-4CDF-ABE2-7D0CDBA9D667}" type="datetime1">
              <a:rPr lang="th-TH"/>
              <a:pPr>
                <a:defRPr/>
              </a:pPr>
              <a:t>01/12/63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E7BCC-A2AE-4FEA-AEE1-FBD87B7DDA9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639972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F807-0E03-41E3-B6F0-4666956555B5}" type="datetime1">
              <a:rPr lang="th-TH"/>
              <a:pPr>
                <a:defRPr/>
              </a:pPr>
              <a:t>01/12/63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4DA2C-68FD-4707-9CCC-DB4A3143A74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066416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D24D-470D-4AC6-9E50-D4D049866E1C}" type="datetime1">
              <a:rPr lang="th-TH"/>
              <a:pPr>
                <a:defRPr/>
              </a:pPr>
              <a:t>01/12/63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46B2F-32E5-4534-994B-F5E5F619EDC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54628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70B3-E003-4781-A0B1-E84946261D26}" type="datetime1">
              <a:rPr lang="th-TH"/>
              <a:pPr>
                <a:defRPr/>
              </a:pPr>
              <a:t>01/12/63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F472D-BD1F-466C-B8D3-D9BB1DE0A6B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5779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97266-AF0E-4FC1-B5DA-C537BF239B9C}" type="datetime1">
              <a:rPr lang="th-TH"/>
              <a:pPr>
                <a:defRPr/>
              </a:pPr>
              <a:t>01/12/63</a:t>
            </a:fld>
            <a:endParaRPr lang="th-TH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25446-72A4-4255-8766-38084A1DE86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376090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7E60-2EB8-44E0-8E02-6E01ADF756FB}" type="datetime1">
              <a:rPr lang="th-TH"/>
              <a:pPr>
                <a:defRPr/>
              </a:pPr>
              <a:t>01/12/63</a:t>
            </a:fld>
            <a:endParaRPr lang="th-TH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152AC-6E4F-48C5-9033-2B868489333B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469744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7A27-D455-4386-92E3-4E96BEE8A254}" type="datetime1">
              <a:rPr lang="th-TH"/>
              <a:pPr>
                <a:defRPr/>
              </a:pPr>
              <a:t>01/12/63</a:t>
            </a:fld>
            <a:endParaRPr lang="th-TH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19D-8443-4FCB-A002-67309705E3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812583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5378-16E6-48F2-BE0E-249C3179A3A0}" type="datetime1">
              <a:rPr lang="th-TH"/>
              <a:pPr>
                <a:defRPr/>
              </a:pPr>
              <a:t>01/12/63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4712D-27E4-43A9-A709-727A1FC3C43C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51052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01/12/63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536103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80EFC-EA06-4E7A-BD84-EE01BCD8EB45}" type="datetime1">
              <a:rPr lang="th-TH"/>
              <a:pPr>
                <a:defRPr/>
              </a:pPr>
              <a:t>01/12/63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77F9-2706-4212-8559-E4D02A59B49F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186411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8B455-CAB6-409A-9A22-39494B2C07E6}" type="datetime1">
              <a:rPr lang="th-TH"/>
              <a:pPr>
                <a:defRPr/>
              </a:pPr>
              <a:t>01/12/63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035E6-8DFE-423E-9F59-02531F06A4D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835274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2798-1B63-4C0A-980A-3DF738A268E9}" type="datetime1">
              <a:rPr lang="th-TH"/>
              <a:pPr>
                <a:defRPr/>
              </a:pPr>
              <a:t>01/12/63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075EE-C67A-4F50-AC19-7653DBFF7F4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250195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01/12/63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259301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01/12/63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65447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01/12/63</a:t>
            </a:fld>
            <a:endParaRPr lang="th-TH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64729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01/12/63</a:t>
            </a:fld>
            <a:endParaRPr lang="th-TH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83493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01/12/63</a:t>
            </a:fld>
            <a:endParaRPr lang="th-TH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24504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01/12/63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78682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01/12/63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49888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>
            <a:extLst>
              <a:ext uri="{FF2B5EF4-FFF2-40B4-BE49-F238E27FC236}"/>
            </a:extLst>
          </p:cNvPr>
          <p:cNvSpPr>
            <a:spLocks noChangeArrowheads="1"/>
          </p:cNvSpPr>
          <p:nvPr userDrawn="1"/>
        </p:nvSpPr>
        <p:spPr bwMode="auto">
          <a:xfrm>
            <a:off x="0" y="149450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th-TH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th-TH" altLang="en-US" smtClean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01/12/63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47067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44209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35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5753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>
            <a:extLst>
              <a:ext uri="{FF2B5EF4-FFF2-40B4-BE49-F238E27FC236}"/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th-TH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th-TH" altLang="en-US" smtClean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40B7BF-AB41-457D-BC2B-BF77F6CA611D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01/12/63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4706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4420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AAF993-73DF-4218-A45D-BAA079F544DF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7646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2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กฎกระทรวง ฉบับที่ 67 (พ.ศ. 2563) 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ออก</a:t>
            </a:r>
            <a:r>
              <a:rPr lang="th-TH" altLang="en-US" sz="3400" dirty="0" smtClean="0">
                <a:solidFill>
                  <a:prstClr val="black"/>
                </a:solidFill>
              </a:rPr>
              <a:t>ตามความในพระราชบัญญัติควบคุมอาคาร พ.ศ. </a:t>
            </a:r>
            <a:r>
              <a:rPr lang="th-TH" altLang="en-US" sz="3400" dirty="0" smtClean="0">
                <a:solidFill>
                  <a:prstClr val="black"/>
                </a:solidFill>
              </a:rPr>
              <a:t>2522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ประกาศในราชกิจจา</a:t>
            </a:r>
            <a:r>
              <a:rPr lang="th-TH" altLang="en-US" sz="3400" dirty="0" err="1" smtClean="0">
                <a:solidFill>
                  <a:prstClr val="black"/>
                </a:solidFill>
              </a:rPr>
              <a:t>นุเบกษา</a:t>
            </a:r>
            <a:r>
              <a:rPr lang="th-TH" altLang="en-US" sz="3400" dirty="0" smtClean="0">
                <a:solidFill>
                  <a:prstClr val="black"/>
                </a:solidFill>
              </a:rPr>
              <a:t> 18 พฤศจิกายน 2563</a:t>
            </a:r>
            <a:endParaRPr lang="th-TH" altLang="en-US" sz="34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www.aimconsultant.com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A87A9-750A-4100-9A89-FB6E44F6923D}" type="slidenum">
              <a:rPr lang="th-TH" altLang="en-US" smtClean="0"/>
              <a:pPr/>
              <a:t>10</a:t>
            </a:fld>
            <a:endParaRPr lang="th-TH" altLang="en-US"/>
          </a:p>
        </p:txBody>
      </p:sp>
      <p:sp>
        <p:nvSpPr>
          <p:cNvPr id="2" name="TextBox 1"/>
          <p:cNvSpPr txBox="1"/>
          <p:nvPr/>
        </p:nvSpPr>
        <p:spPr>
          <a:xfrm>
            <a:off x="524934" y="1557961"/>
            <a:ext cx="8161866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th-TH" sz="2350" dirty="0" smtClean="0"/>
              <a:t>เพิ่มความต่อไปนี้เป็นข้อ 29/1 ของหมวด 3 การรื้อถอนอาคาร แห่งกฎกระทรวง ฉบับที่ 4 (พ.ศ. 2526) ออกตามความในพระราชบัญญัติควบคุมอาคาร พ.ศ. 2522 </a:t>
            </a:r>
          </a:p>
          <a:p>
            <a:pPr marL="285750" indent="-285750"/>
            <a:r>
              <a:rPr lang="th-TH" sz="2350" dirty="0" smtClean="0"/>
              <a:t>		“</a:t>
            </a:r>
            <a:r>
              <a:rPr lang="th-TH" sz="2350" dirty="0" smtClean="0"/>
              <a:t>ข้อ 29/1 ให้นำหลักเกณฑ์ วิธีการ และเงื่อนไขในการก่อสร้างตามข้อ 11/1 มาใช้บังคับแก่การรื้อถอนอาคารด้วยโดยอนุโลม"</a:t>
            </a:r>
            <a:endParaRPr lang="en-US" sz="2350" dirty="0"/>
          </a:p>
        </p:txBody>
      </p:sp>
      <p:sp>
        <p:nvSpPr>
          <p:cNvPr id="6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</p:spTree>
    <p:extLst>
      <p:ext uri="{BB962C8B-B14F-4D97-AF65-F5344CB8AC3E}">
        <p14:creationId xmlns:p14="http://schemas.microsoft.com/office/powerpoint/2010/main" xmlns="" val="943474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11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0" y="1700213"/>
            <a:ext cx="7561263" cy="391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>
                <a:solidFill>
                  <a:srgbClr val="00B050"/>
                </a:solidFill>
              </a:rPr>
              <a:t>บริษัท เอไอเอ็ม คอนซัลแตนท์ จำกัด</a:t>
            </a:r>
            <a:endParaRPr lang="en-US" altLang="en-US" sz="340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>
                <a:solidFill>
                  <a:srgbClr val="00B050"/>
                </a:solidFill>
              </a:rPr>
              <a:t>6/8 </a:t>
            </a:r>
            <a:r>
              <a:rPr lang="th-TH" altLang="en-US" sz="3400">
                <a:solidFill>
                  <a:srgbClr val="00B050"/>
                </a:solidFill>
              </a:rPr>
              <a:t>ถ.มาเจริญ แขวงหนองแขม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>
                <a:solidFill>
                  <a:srgbClr val="00B050"/>
                </a:solidFill>
              </a:rPr>
              <a:t>Tel</a:t>
            </a:r>
            <a:r>
              <a:rPr lang="th-TH" altLang="en-US" sz="3400">
                <a:solidFill>
                  <a:srgbClr val="00B050"/>
                </a:solidFill>
              </a:rPr>
              <a:t>. 02-</a:t>
            </a:r>
            <a:r>
              <a:rPr lang="en-US" altLang="en-US" sz="3400">
                <a:solidFill>
                  <a:srgbClr val="00B050"/>
                </a:solidFill>
              </a:rPr>
              <a:t>489-2500-1, Fax : 02-489-2502</a:t>
            </a:r>
            <a:r>
              <a:rPr lang="en-US" altLang="en-US" sz="3400">
                <a:solidFill>
                  <a:srgbClr val="9900CC"/>
                </a:solidFill>
              </a:rPr>
              <a:t> </a:t>
            </a:r>
            <a:r>
              <a:rPr lang="en-US" altLang="en-US" sz="340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>
                <a:solidFill>
                  <a:srgbClr val="00B050"/>
                </a:solidFill>
              </a:rPr>
              <a:t>  </a:t>
            </a:r>
            <a:endParaRPr lang="en-US" altLang="en-US" sz="340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>
                <a:solidFill>
                  <a:srgbClr val="FF0000"/>
                </a:solidFill>
              </a:rPr>
              <a:t>Email: </a:t>
            </a:r>
            <a:r>
              <a:rPr lang="en-US" altLang="en-US" sz="3400" u="sng">
                <a:solidFill>
                  <a:srgbClr val="FF0000"/>
                </a:solidFill>
              </a:rPr>
              <a:t>marketing@aimconsultant.com</a:t>
            </a:r>
            <a:endParaRPr lang="th-TH" altLang="en-US" sz="3400" u="sng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62425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www.aimconsultant.com</a:t>
            </a:r>
            <a:endParaRPr lang="en-US" dirty="0"/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2</a:t>
            </a:fld>
            <a:endParaRPr lang="th-TH" altLang="en-US"/>
          </a:p>
        </p:txBody>
      </p:sp>
      <p:sp>
        <p:nvSpPr>
          <p:cNvPr id="4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4607" y="1231431"/>
            <a:ext cx="8366281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-360363" algn="thaiDist">
              <a:buFont typeface="Wingdings" pitchFamily="2" charset="2"/>
              <a:buChar char="q"/>
            </a:pPr>
            <a:r>
              <a:rPr lang="th-TH" sz="2350" dirty="0" smtClean="0"/>
              <a:t>กฎกระทรวงนี้ให้ใช้บังคับเมื่อพ้นกำหนด 60 วันนับแต่วันประกาศในราชกิจจา</a:t>
            </a:r>
            <a:r>
              <a:rPr lang="th-TH" sz="2350" dirty="0" err="1" smtClean="0"/>
              <a:t>นุเบกษา</a:t>
            </a:r>
            <a:r>
              <a:rPr lang="th-TH" sz="2350" dirty="0" smtClean="0"/>
              <a:t>เป็นต้น</a:t>
            </a:r>
            <a:r>
              <a:rPr lang="th-TH" sz="2350" dirty="0" smtClean="0"/>
              <a:t>ไป</a:t>
            </a:r>
          </a:p>
          <a:p>
            <a:pPr marL="360363" indent="-360363" algn="thaiDist">
              <a:buFont typeface="Wingdings" pitchFamily="2" charset="2"/>
              <a:buChar char="q"/>
            </a:pPr>
            <a:r>
              <a:rPr lang="th-TH" sz="2350" dirty="0" smtClean="0"/>
              <a:t>กำหนดการป้องกันการฟุ้งกระจายของฝุ่นละอองที่เกิดขึ้นจากการก่อสร้างให้ชัดเจน รวมทั้งแก้ไขเพิ่มเติมข้อกำหนดเกี่ยวกับการตรวจสอบความแข็งแรงและความปลอดภัยของนั่งร้านและค้ำยัน ปั้นจั่นหอสูง และเด</a:t>
            </a:r>
            <a:r>
              <a:rPr lang="th-TH" sz="2350" dirty="0" err="1" smtClean="0"/>
              <a:t>อริก</a:t>
            </a:r>
            <a:r>
              <a:rPr lang="th-TH" sz="2350" dirty="0" smtClean="0"/>
              <a:t>เครน ในระหว่างการก่อสร้างอาคารให้เหมาะสมและปลอดภัยมาก</a:t>
            </a:r>
            <a:r>
              <a:rPr lang="th-TH" sz="2350" dirty="0" smtClean="0"/>
              <a:t>ยิ่งขึ้น</a:t>
            </a:r>
          </a:p>
          <a:p>
            <a:pPr marL="360363" indent="-360363" algn="thaiDist">
              <a:buFont typeface="Wingdings" pitchFamily="2" charset="2"/>
              <a:buChar char="q"/>
            </a:pPr>
            <a:r>
              <a:rPr lang="th-TH" sz="2350" dirty="0" smtClean="0"/>
              <a:t>แก้ไขเพิ่มเติม กฎกระทรวง ฉบับที่ 4 (พ.ศ. 2526) ออกตามความในพระราชบัญญัติควบคุมอาคาร พ.ศ. 2522</a:t>
            </a:r>
            <a:endParaRPr lang="en-US" sz="235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www.aimconsultant.com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A87A9-750A-4100-9A89-FB6E44F6923D}" type="slidenum">
              <a:rPr lang="th-TH" altLang="en-US" smtClean="0"/>
              <a:pPr/>
              <a:t>3</a:t>
            </a:fld>
            <a:endParaRPr lang="th-TH" altLang="en-US"/>
          </a:p>
        </p:txBody>
      </p:sp>
      <p:sp>
        <p:nvSpPr>
          <p:cNvPr id="2" name="TextBox 1"/>
          <p:cNvSpPr txBox="1"/>
          <p:nvPr/>
        </p:nvSpPr>
        <p:spPr>
          <a:xfrm>
            <a:off x="524934" y="1557961"/>
            <a:ext cx="8161866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350" dirty="0" smtClean="0"/>
              <a:t>เพิ่มความต่อไปนี้เป็นข้อ 10/1 แห่งกฎกระทรวง ฉบับที่ 4 (พ.ศ. </a:t>
            </a:r>
            <a:r>
              <a:rPr lang="th-TH" sz="2350" dirty="0" smtClean="0"/>
              <a:t>2526) ออก</a:t>
            </a:r>
            <a:r>
              <a:rPr lang="th-TH" sz="2350" dirty="0" smtClean="0"/>
              <a:t>ตามความในพระราชบัญญัติควบคุมอาคาร พ.ศ. 2522</a:t>
            </a:r>
          </a:p>
          <a:p>
            <a:pPr marL="285750" indent="-285750"/>
            <a:r>
              <a:rPr lang="th-TH" sz="2350" dirty="0" smtClean="0"/>
              <a:t>	    </a:t>
            </a:r>
            <a:r>
              <a:rPr lang="th-TH" sz="2350" dirty="0" smtClean="0"/>
              <a:t>ข้อ 10/1 ในระหว่างการก่อสร้างอาคารที่มีความสูงตั้งแต่ 10.00 เมตรขึ้นไป ที่มีระยะราบวัดจากแนวอาคารด้านนอกถึงที่สาธารณะหรือที่ดินต่างเจ้าของหรือผู้ครอบครองน้อยกว่ากึ่งหนึ่งของความสูงของอาคารนั้น หรืออาคารซึ่งอยู่ในโครงการจัดสรรที่ดินตามกฎหมายว่าด้วยการจัดสรรที่ดิน ผู้ดำเนินการต้องจัดให้มีมาตรการป้องกันฝุ่นละออง ดังต่อไปนี้</a:t>
            </a:r>
          </a:p>
          <a:p>
            <a:pPr marL="285750" indent="-285750"/>
            <a:r>
              <a:rPr lang="th-TH" sz="2350" dirty="0" smtClean="0"/>
              <a:t>	(</a:t>
            </a:r>
            <a:r>
              <a:rPr lang="th-TH" sz="2350" dirty="0" smtClean="0"/>
              <a:t>ก) กั้นล้อมอาคารด้วยวัสดุหรืออุปกรณ์ที่สามารถป้องกันการฟุ้งกระจายของฝุ่นละอองที่เกิดจากการก่อสร้าง</a:t>
            </a:r>
          </a:p>
          <a:p>
            <a:pPr marL="285750" indent="-285750"/>
            <a:r>
              <a:rPr lang="th-TH" sz="2350" dirty="0" smtClean="0"/>
              <a:t>	(</a:t>
            </a:r>
            <a:r>
              <a:rPr lang="th-TH" sz="2350" dirty="0" smtClean="0"/>
              <a:t>ข) กองวัสดุที่มีฝุ่นละอองต้องปิดหรือคลุมด้วยวัสดุหรืออุปกรณ์ที่สามารถป้องกันการฟุ้งกระจายหรือเก็บไว้ในพื้นที่ปิดล้อมหรือฉีดพรมด้วยน้ำหรือวิธีการอื่นที่ป้องกันการฟุ้งกระจายของฝุ่นละออง</a:t>
            </a:r>
          </a:p>
          <a:p>
            <a:pPr marL="285750" indent="-285750"/>
            <a:r>
              <a:rPr lang="th-TH" sz="2350" dirty="0" smtClean="0"/>
              <a:t>	(</a:t>
            </a:r>
            <a:r>
              <a:rPr lang="th-TH" sz="2350" dirty="0" smtClean="0"/>
              <a:t>ค) การขนย้ายวัสดุที่ทำให้เกิดฝุ่นละอองด้วยสายพานต้องปิดให้มิดชิด</a:t>
            </a:r>
            <a:endParaRPr lang="en-US" sz="2350" dirty="0"/>
          </a:p>
        </p:txBody>
      </p:sp>
      <p:sp>
        <p:nvSpPr>
          <p:cNvPr id="6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</p:spTree>
    <p:extLst>
      <p:ext uri="{BB962C8B-B14F-4D97-AF65-F5344CB8AC3E}">
        <p14:creationId xmlns:p14="http://schemas.microsoft.com/office/powerpoint/2010/main" xmlns="" val="943474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www.aimconsultant.com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A87A9-750A-4100-9A89-FB6E44F6923D}" type="slidenum">
              <a:rPr lang="th-TH" altLang="en-US" smtClean="0"/>
              <a:pPr/>
              <a:t>4</a:t>
            </a:fld>
            <a:endParaRPr lang="th-TH" altLang="en-US"/>
          </a:p>
        </p:txBody>
      </p:sp>
      <p:sp>
        <p:nvSpPr>
          <p:cNvPr id="2" name="TextBox 1"/>
          <p:cNvSpPr txBox="1"/>
          <p:nvPr/>
        </p:nvSpPr>
        <p:spPr>
          <a:xfrm>
            <a:off x="524934" y="1557961"/>
            <a:ext cx="8161866" cy="1900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/>
            <a:r>
              <a:rPr lang="th-TH" sz="2350" dirty="0" smtClean="0"/>
              <a:t>	(</a:t>
            </a:r>
            <a:r>
              <a:rPr lang="th-TH" sz="2350" dirty="0" smtClean="0"/>
              <a:t>ง) การผสมคอนกรีต การไสไม้ การกระทำใด ๆ ที่ก่อให้เกิดฝุ่นละออง ต้องทำในพื้นที่ปิดล้อมหรือมีผ้าคลุม หรือใช้วิธีการป้องกันการฟุ้งกระจายของฝุ่นละออง</a:t>
            </a:r>
          </a:p>
          <a:p>
            <a:pPr marL="285750" indent="-285750"/>
            <a:r>
              <a:rPr lang="th-TH" sz="2350" dirty="0" smtClean="0"/>
              <a:t>	(</a:t>
            </a:r>
            <a:r>
              <a:rPr lang="th-TH" sz="2350" dirty="0" smtClean="0"/>
              <a:t>จ) มีการจัดการวัสดุที่เหลือใช้เพื่อป้องกันการฟุ้งกระจายของฝุ่นละออง</a:t>
            </a:r>
          </a:p>
          <a:p>
            <a:pPr marL="285750" indent="-285750"/>
            <a:r>
              <a:rPr lang="th-TH" sz="2350" dirty="0" smtClean="0"/>
              <a:t>	(</a:t>
            </a:r>
            <a:r>
              <a:rPr lang="th-TH" sz="2350" dirty="0" smtClean="0"/>
              <a:t>ฉ) ฉีดล้างล้อรถทุกชนิดด้วยน้ำก่อนนำออกนอกบริเวณสถานที่ก่อสร้างเพื่อมิให้ฝุ่นละอองฟุ้งกระจาย และไม่ให้น้ำที่ใช้ในการฉีดล้างดังกล่าวไหลออกนอกบริเวณสถานที่ก่อสร้าง</a:t>
            </a:r>
            <a:endParaRPr lang="en-US" sz="2350" dirty="0"/>
          </a:p>
        </p:txBody>
      </p:sp>
      <p:sp>
        <p:nvSpPr>
          <p:cNvPr id="6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</p:spTree>
    <p:extLst>
      <p:ext uri="{BB962C8B-B14F-4D97-AF65-F5344CB8AC3E}">
        <p14:creationId xmlns:p14="http://schemas.microsoft.com/office/powerpoint/2010/main" xmlns="" val="943474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www.aimconsultant.com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A87A9-750A-4100-9A89-FB6E44F6923D}" type="slidenum">
              <a:rPr lang="th-TH" altLang="en-US" smtClean="0"/>
              <a:pPr/>
              <a:t>5</a:t>
            </a:fld>
            <a:endParaRPr lang="th-TH" altLang="en-US"/>
          </a:p>
        </p:txBody>
      </p:sp>
      <p:sp>
        <p:nvSpPr>
          <p:cNvPr id="2" name="TextBox 1"/>
          <p:cNvSpPr txBox="1"/>
          <p:nvPr/>
        </p:nvSpPr>
        <p:spPr>
          <a:xfrm>
            <a:off x="524934" y="1557961"/>
            <a:ext cx="8161866" cy="2623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th-TH" sz="2350" dirty="0" smtClean="0"/>
              <a:t>ยกเลิกความในข้อ 11 แห่งกฎกระทรวง ฉบับที่ 4 (พ.ศ. 2526) ออก</a:t>
            </a:r>
            <a:r>
              <a:rPr lang="th-TH" sz="2350" dirty="0" smtClean="0"/>
              <a:t>ตามความ</a:t>
            </a:r>
            <a:r>
              <a:rPr lang="th-TH" sz="2350" dirty="0" smtClean="0"/>
              <a:t>ในพระราชบัญญัติควบคุมอาคาร พ.ศ. 2522 และให้ใช้ความต่อไปนี้แทน </a:t>
            </a:r>
            <a:endParaRPr lang="th-TH" sz="2350" dirty="0" smtClean="0"/>
          </a:p>
          <a:p>
            <a:pPr marL="285750" indent="-285750"/>
            <a:r>
              <a:rPr lang="th-TH" sz="2350" dirty="0" smtClean="0"/>
              <a:t>	</a:t>
            </a:r>
            <a:r>
              <a:rPr lang="th-TH" sz="2350" dirty="0" smtClean="0"/>
              <a:t>	“</a:t>
            </a:r>
            <a:r>
              <a:rPr lang="th-TH" sz="2350" dirty="0" smtClean="0"/>
              <a:t>ข้อ 11 ในระหว่างการก่อสร้างอาคาร ผู้ดำเนินการต้องตรวจสอบความแข็งแรงและความปลอดภัยของนั่งร้านและค้ำยันที่สร้างขึ้นเป็นประจำ โดยบันทึกผลการตรวจสอบและลงลายมือชื่อไว้ทุกเดือน เก็บไว้ ณ สถานที่ก่อสร้าง เพื่อให้นายช่างหรือนายตรวจตรวจดูได้ ทั้งนี้ การสร้างนั่งร้านและค้ำยันต้องเป็นไปตามเงื่อนไข </a:t>
            </a:r>
            <a:r>
              <a:rPr lang="th-TH" sz="2350" dirty="0" smtClean="0"/>
              <a:t>ดังต่อไปนี้</a:t>
            </a:r>
          </a:p>
          <a:p>
            <a:pPr marL="285750" indent="-285750"/>
            <a:r>
              <a:rPr lang="th-TH" sz="2350" dirty="0" smtClean="0"/>
              <a:t>	</a:t>
            </a:r>
            <a:endParaRPr lang="en-US" sz="2350" dirty="0"/>
          </a:p>
        </p:txBody>
      </p:sp>
      <p:sp>
        <p:nvSpPr>
          <p:cNvPr id="6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</p:spTree>
    <p:extLst>
      <p:ext uri="{BB962C8B-B14F-4D97-AF65-F5344CB8AC3E}">
        <p14:creationId xmlns:p14="http://schemas.microsoft.com/office/powerpoint/2010/main" xmlns="" val="943474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www.aimconsultant.com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A87A9-750A-4100-9A89-FB6E44F6923D}" type="slidenum">
              <a:rPr lang="th-TH" altLang="en-US" smtClean="0"/>
              <a:pPr/>
              <a:t>6</a:t>
            </a:fld>
            <a:endParaRPr lang="th-TH" altLang="en-US"/>
          </a:p>
        </p:txBody>
      </p:sp>
      <p:sp>
        <p:nvSpPr>
          <p:cNvPr id="2" name="TextBox 1"/>
          <p:cNvSpPr txBox="1"/>
          <p:nvPr/>
        </p:nvSpPr>
        <p:spPr>
          <a:xfrm>
            <a:off x="524934" y="1557961"/>
            <a:ext cx="8161866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/>
            <a:r>
              <a:rPr lang="th-TH" sz="2350" dirty="0" smtClean="0"/>
              <a:t>	(</a:t>
            </a:r>
            <a:r>
              <a:rPr lang="th-TH" sz="2350" dirty="0" smtClean="0"/>
              <a:t>ก) นั่งร้านและค้ำยันที่ใช้รับน้ำหนักส่วนต่างๆ ของอาคาร สำหรับการก่อสร้างอาคารสูงตั้งแต่ 3 ชั้นขึ้นไป หรือที่มีความสูงของนั่งร้านและค้ำยันตั้งแต่ 4.00 เมตรขึ้นไป หรือที่ใช้สำหรับก่อสร้างอาคารประเภทที่ใช้พื้นไร้คาน ผู้ดำเนินการต้องยื่นแผนผังบริเวณ แบบแปลน รายการประกอบ แบบแปลน และรายการคำนวณ ของนั่งร้านและค้ำยันซึ่งออกแบบและคำนวณโดยผู้ประกอบวิชาชีพวิศวกรรมควบคุมตามกฎหมายว่าด้วยวิศวกรต่อเจ้าพนักงานท้องถิ่นเพื่อเป็นหลักฐานก่อน จึงจะสร้างนั่งร้านและค้ำยันดังกล่าวได้ และต้องเป็นไปตาม ดังต่อไปนี้</a:t>
            </a:r>
            <a:endParaRPr lang="en-US" sz="2350" dirty="0" smtClean="0"/>
          </a:p>
          <a:p>
            <a:pPr marL="285750" indent="-285750"/>
            <a:r>
              <a:rPr lang="th-TH" sz="2350" dirty="0" smtClean="0"/>
              <a:t>		(1</a:t>
            </a:r>
            <a:r>
              <a:rPr lang="th-TH" sz="2350" dirty="0" smtClean="0"/>
              <a:t>) การติดตั้งและการรื้อถอน ต้องดำเนินการให้เป็นไปตามคู่มือของผู้ผลิต และมีผู้ประกอบวิชาชีพวิศวกรรมควบคุมตามกฎหมายว่าด้วยวิศวกรเป็นผู้ควบคุมการติดตั้งและการรื้อถอน กรณีไม่มีรายละเอียดตามที่ผู้ผลิตกำหนด ให้เป็นไปตามข้อกำหนดที่จัดทำโดยผู้ประกอบวิชาชีพวิศวกรรมควบคุมตามกฎหมายว่าด้วยวิศวกร</a:t>
            </a:r>
          </a:p>
          <a:p>
            <a:pPr marL="285750" indent="-285750"/>
            <a:r>
              <a:rPr lang="th-TH" sz="2350" dirty="0" smtClean="0"/>
              <a:t>	        	(</a:t>
            </a:r>
            <a:r>
              <a:rPr lang="th-TH" sz="2350" dirty="0" smtClean="0"/>
              <a:t>2) ต้องจัดให้มีการตรวจสอบส่วนประกอบและอุปกรณ์ของนั่งร้านและค้ำยันตามคู่มือของผู้ผลิตเป็นประจำตลอดการใช้งาน กรณีไม่มีรายละเอียดตามที่ผู้ผลิตกำหนด ให้การตรวจสอบเป็นไปตามข้อกำหนดที่จัดทำโดยผู้ประกอบวิชาชีพวิศวกรรมควบคุมตามกฎหมายว่าด้วยวิศวกร</a:t>
            </a:r>
            <a:endParaRPr lang="en-US" sz="2350" dirty="0"/>
          </a:p>
        </p:txBody>
      </p:sp>
      <p:sp>
        <p:nvSpPr>
          <p:cNvPr id="6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</p:spTree>
    <p:extLst>
      <p:ext uri="{BB962C8B-B14F-4D97-AF65-F5344CB8AC3E}">
        <p14:creationId xmlns:p14="http://schemas.microsoft.com/office/powerpoint/2010/main" xmlns="" val="943474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www.aimconsultant.com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A87A9-750A-4100-9A89-FB6E44F6923D}" type="slidenum">
              <a:rPr lang="th-TH" altLang="en-US" smtClean="0"/>
              <a:pPr/>
              <a:t>7</a:t>
            </a:fld>
            <a:endParaRPr lang="th-TH" altLang="en-US"/>
          </a:p>
        </p:txBody>
      </p:sp>
      <p:sp>
        <p:nvSpPr>
          <p:cNvPr id="2" name="TextBox 1"/>
          <p:cNvSpPr txBox="1"/>
          <p:nvPr/>
        </p:nvSpPr>
        <p:spPr>
          <a:xfrm>
            <a:off x="524934" y="1557961"/>
            <a:ext cx="8161866" cy="1177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/>
            <a:r>
              <a:rPr lang="th-TH" sz="2350" dirty="0" smtClean="0"/>
              <a:t>	(</a:t>
            </a:r>
            <a:r>
              <a:rPr lang="th-TH" sz="2350" dirty="0" smtClean="0"/>
              <a:t>ข) นั่งร้านและค้ำยันที่สร้างด้วยโลหะ รวมทั้งฐานรองรับนั่งร้านและค้ำยันต้องรับน้ำหนักได้ไม่น้อยกว่า 2 เท่าของน้ำหนักบรรทุกสูงสุดที่บรรทุกบนนั่งร้านและค้ำยันนั้น และไม่น้อยกว่าสี่เท่าสำหรับนั่งร้านและค้ำยันที่สร้างด้วยไม้</a:t>
            </a:r>
            <a:endParaRPr lang="en-US" sz="2350" dirty="0"/>
          </a:p>
        </p:txBody>
      </p:sp>
      <p:sp>
        <p:nvSpPr>
          <p:cNvPr id="6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</p:spTree>
    <p:extLst>
      <p:ext uri="{BB962C8B-B14F-4D97-AF65-F5344CB8AC3E}">
        <p14:creationId xmlns:p14="http://schemas.microsoft.com/office/powerpoint/2010/main" xmlns="" val="943474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www.aimconsultant.com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A87A9-750A-4100-9A89-FB6E44F6923D}" type="slidenum">
              <a:rPr lang="th-TH" altLang="en-US" smtClean="0"/>
              <a:pPr/>
              <a:t>8</a:t>
            </a:fld>
            <a:endParaRPr lang="th-TH" altLang="en-US"/>
          </a:p>
        </p:txBody>
      </p:sp>
      <p:sp>
        <p:nvSpPr>
          <p:cNvPr id="2" name="TextBox 1"/>
          <p:cNvSpPr txBox="1"/>
          <p:nvPr/>
        </p:nvSpPr>
        <p:spPr>
          <a:xfrm>
            <a:off x="524934" y="1557961"/>
            <a:ext cx="8161866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th-TH" sz="2350" dirty="0" smtClean="0"/>
              <a:t>เพิ่มความต่อไปนี้เป็นข้อ 11/1 แห่งกฎกระทรวง ฉบับที่ 4 (พ.ศ. </a:t>
            </a:r>
            <a:r>
              <a:rPr lang="th-TH" sz="2350" dirty="0" smtClean="0"/>
              <a:t>2526) ออก</a:t>
            </a:r>
            <a:r>
              <a:rPr lang="th-TH" sz="2350" dirty="0" smtClean="0"/>
              <a:t>ตามความในพระราชบัญญัติควบคุมอาคาร พ.ศ. 2522 </a:t>
            </a:r>
          </a:p>
          <a:p>
            <a:pPr marL="285750" indent="-285750"/>
            <a:r>
              <a:rPr lang="th-TH" sz="2350" dirty="0" smtClean="0"/>
              <a:t>	   </a:t>
            </a:r>
            <a:r>
              <a:rPr lang="th-TH" sz="2350" dirty="0" smtClean="0"/>
              <a:t>“ข้อ 11/1 ในระหว่างการก่อสร้างอาคาร ผู้ดำเนินการต้องตรวจสอบความแข็งแรงและความปลอดภัยของปั้นจั่นหอสูง และเด</a:t>
            </a:r>
            <a:r>
              <a:rPr lang="th-TH" sz="2350" dirty="0" err="1" smtClean="0"/>
              <a:t>อริก</a:t>
            </a:r>
            <a:r>
              <a:rPr lang="th-TH" sz="2350" dirty="0" smtClean="0"/>
              <a:t>เครน ที่ใช้สอยเป็นประจำตามคู่มือของผู้ผลิตกรณีไม่มีรายละเอียดตามที่ผู้ผลิตกำหนด ให้เป็นไปตามข้อกำหนดที่จัดทำโดยผู้ประกอบวิชาชีพวิศวกรรมควบคุมตามกฎหมายว่าด้วยวิศวกร โดยบันทึกผลการตรวจสอบและลงลายมือชื่อไว้ทุกเดือน เก็บไว้ ณ สถานที่ก่อสร้าง เพื่อให้นายช่างหรือนายตรวจตรวจดูได้ การติดตั้งและการรื้อถอนปั้นจั่นหอสูงและเด</a:t>
            </a:r>
            <a:r>
              <a:rPr lang="th-TH" sz="2350" dirty="0" err="1" smtClean="0"/>
              <a:t>อริก</a:t>
            </a:r>
            <a:r>
              <a:rPr lang="th-TH" sz="2350" dirty="0" smtClean="0"/>
              <a:t>เครน ต้องเป็นไปตามเงื่อนไข ดังต่อไปนี้</a:t>
            </a:r>
            <a:r>
              <a:rPr lang="th-TH" sz="2350" dirty="0" smtClean="0"/>
              <a:t>	</a:t>
            </a:r>
            <a:endParaRPr lang="en-US" sz="2350" dirty="0"/>
          </a:p>
        </p:txBody>
      </p:sp>
      <p:sp>
        <p:nvSpPr>
          <p:cNvPr id="6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</p:spTree>
    <p:extLst>
      <p:ext uri="{BB962C8B-B14F-4D97-AF65-F5344CB8AC3E}">
        <p14:creationId xmlns:p14="http://schemas.microsoft.com/office/powerpoint/2010/main" xmlns="" val="943474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www.aimconsultant.com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A87A9-750A-4100-9A89-FB6E44F6923D}" type="slidenum">
              <a:rPr lang="th-TH" altLang="en-US" smtClean="0"/>
              <a:pPr/>
              <a:t>9</a:t>
            </a:fld>
            <a:endParaRPr lang="th-TH" altLang="en-US"/>
          </a:p>
        </p:txBody>
      </p:sp>
      <p:sp>
        <p:nvSpPr>
          <p:cNvPr id="2" name="TextBox 1"/>
          <p:cNvSpPr txBox="1"/>
          <p:nvPr/>
        </p:nvSpPr>
        <p:spPr>
          <a:xfrm>
            <a:off x="524934" y="1557961"/>
            <a:ext cx="8161866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/>
            <a:r>
              <a:rPr lang="th-TH" sz="2350" dirty="0" smtClean="0"/>
              <a:t>	(</a:t>
            </a:r>
            <a:r>
              <a:rPr lang="th-TH" sz="2350" dirty="0" smtClean="0"/>
              <a:t>ก) ผู้ดำเนินการต้องยื่นแผนผังบริเวณ แบบแปลน รายการประกอบแบบแปลน และรายการคำนวณฐานรองรับรวมถึงการยึดโยง ให้เป็นไปตามข้อกำหนดที่จัดทำโดยผู้ประกอบวิชาชีพวิศวกรรมควบคุมตามกฎหมายว่าด้วยวิศวกร</a:t>
            </a:r>
          </a:p>
          <a:p>
            <a:pPr marL="285750" indent="-285750"/>
            <a:r>
              <a:rPr lang="th-TH" sz="2350" dirty="0" smtClean="0"/>
              <a:t>	(</a:t>
            </a:r>
            <a:r>
              <a:rPr lang="th-TH" sz="2350" dirty="0" smtClean="0"/>
              <a:t>ข) การติดตั้งและการรื้อถอนปั้นจั่นหอสูง และเด</a:t>
            </a:r>
            <a:r>
              <a:rPr lang="th-TH" sz="2350" dirty="0" err="1" smtClean="0"/>
              <a:t>อริก</a:t>
            </a:r>
            <a:r>
              <a:rPr lang="th-TH" sz="2350" dirty="0" smtClean="0"/>
              <a:t>เครน ต้องเป็นไปตามคู่มือของผู้ผลิตกรณีไม่มีรายละเอียดตามที่ผู้ผลิตกำหนด ให้เป็นไปตามข้อกำหนดที่จัดทำโดยผู้ประกอบวิชาชีพวิศวกรรมควบคุมตามกฎหมายว่าด้วยวิศวกร และมีผู้ประกอบวิชาชีพวิศวกรรมควบคุมตามกฎหมาย ว่าด้วยวิศวกรเป็นผู้ควบคุมการติดตั้งและการรื้อถอน</a:t>
            </a:r>
          </a:p>
          <a:p>
            <a:pPr marL="285750" indent="-285750"/>
            <a:r>
              <a:rPr lang="th-TH" sz="2350" dirty="0" smtClean="0"/>
              <a:t>	(</a:t>
            </a:r>
            <a:r>
              <a:rPr lang="th-TH" sz="2350" dirty="0" smtClean="0"/>
              <a:t>ค) ต้องจัดให้มีการตรวจสอบส่วนประกอบและอุปกรณ์ของปั้นจั่นหอสูง และเด</a:t>
            </a:r>
            <a:r>
              <a:rPr lang="th-TH" sz="2350" dirty="0" err="1" smtClean="0"/>
              <a:t>อริก</a:t>
            </a:r>
            <a:r>
              <a:rPr lang="th-TH" sz="2350" dirty="0" smtClean="0"/>
              <a:t>เครนที่มีขนาดพิกัดยกอย่างปลอดภัยตามคู่มือของผู้ผลิต กรณีไม่มีรายละเอียดตามที่ผู้ผลิตกำหนด ให้เป็นไป ตามข้อกำหนดที่จัดทำโดยผู้ประกอบวิชาชีพวิศวกรรมควบคุมตามกฎหมายว่าด้วยวิศวกร</a:t>
            </a:r>
            <a:endParaRPr lang="en-US" sz="2350" dirty="0"/>
          </a:p>
        </p:txBody>
      </p:sp>
      <p:sp>
        <p:nvSpPr>
          <p:cNvPr id="6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</p:spTree>
    <p:extLst>
      <p:ext uri="{BB962C8B-B14F-4D97-AF65-F5344CB8AC3E}">
        <p14:creationId xmlns:p14="http://schemas.microsoft.com/office/powerpoint/2010/main" xmlns="" val="94347426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310</Words>
  <Application>Microsoft Office PowerPoint</Application>
  <PresentationFormat>นำเสนอทางหน้าจอ (4:3)</PresentationFormat>
  <Paragraphs>76</Paragraphs>
  <Slides>11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2</vt:i4>
      </vt:variant>
      <vt:variant>
        <vt:lpstr>ชื่อเรื่องภาพนิ่ง</vt:lpstr>
      </vt:variant>
      <vt:variant>
        <vt:i4>11</vt:i4>
      </vt:variant>
    </vt:vector>
  </HeadingPairs>
  <TitlesOfParts>
    <vt:vector size="13" baseType="lpstr">
      <vt:lpstr>1_Office Theme</vt:lpstr>
      <vt:lpstr>Office Theme</vt:lpstr>
      <vt:lpstr>ภาพนิ่ง 1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ภาพนิ่ง 10</vt:lpstr>
      <vt:lpstr>ภาพนิ่ง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Technical2</cp:lastModifiedBy>
  <cp:revision>97</cp:revision>
  <dcterms:created xsi:type="dcterms:W3CDTF">2020-07-02T04:19:53Z</dcterms:created>
  <dcterms:modified xsi:type="dcterms:W3CDTF">2020-12-01T01:55:18Z</dcterms:modified>
</cp:coreProperties>
</file>