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70" r:id="rId4"/>
    <p:sldId id="274" r:id="rId5"/>
    <p:sldId id="277" r:id="rId6"/>
    <p:sldId id="280" r:id="rId7"/>
    <p:sldId id="281" r:id="rId8"/>
    <p:sldId id="282" r:id="rId9"/>
    <p:sldId id="283" r:id="rId10"/>
    <p:sldId id="284" r:id="rId11"/>
    <p:sldId id="285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01/12/63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ฉบับที่ 67 (พ.ศ. 2563)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ออก</a:t>
            </a:r>
            <a:r>
              <a:rPr lang="th-TH" altLang="en-US" sz="3400" dirty="0" smtClean="0">
                <a:solidFill>
                  <a:prstClr val="black"/>
                </a:solidFill>
              </a:rPr>
              <a:t>ตามความในพระราชบัญญัติควบคุมอาคาร พ.ศ. </a:t>
            </a:r>
            <a:r>
              <a:rPr lang="th-TH" altLang="en-US" sz="3400" dirty="0" smtClean="0">
                <a:solidFill>
                  <a:prstClr val="black"/>
                </a:solidFill>
              </a:rPr>
              <a:t>2522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18 พฤศจิกายน 2563</a:t>
            </a:r>
            <a:endParaRPr lang="th-TH" altLang="en-US" sz="3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10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h-TH" sz="2350" dirty="0" smtClean="0"/>
              <a:t>เพิ่มความต่อไปนี้เป็นข้อ 29/1 ของหมวด 3 การรื้อถอนอาคาร แห่งกฎกระทรวง ฉบับที่ 4 (พ.ศ. 2526) ออกตามความในพระราชบัญญัติควบคุมอาคาร พ.ศ. 2522 </a:t>
            </a:r>
          </a:p>
          <a:p>
            <a:pPr marL="285750" indent="-285750"/>
            <a:r>
              <a:rPr lang="th-TH" sz="2350" dirty="0" smtClean="0"/>
              <a:t>		“</a:t>
            </a:r>
            <a:r>
              <a:rPr lang="th-TH" sz="2350" dirty="0" smtClean="0"/>
              <a:t>ข้อ 29/1 ให้นำหลักเกณฑ์ วิธีการ และเงื่อนไขในการก่อสร้างตามข้อ 11/1 มาใช้บังคับแก่การรื้อถอนอาคารด้วยโดยอนุโลม"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11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กฎกระทรวงนี้ให้ใช้บังคับเมื่อพ้นกำหนด 60 วันนับแต่วันประกาศในราชกิจจา</a:t>
            </a:r>
            <a:r>
              <a:rPr lang="th-TH" sz="2350" dirty="0" err="1" smtClean="0"/>
              <a:t>นุเบกษา</a:t>
            </a:r>
            <a:r>
              <a:rPr lang="th-TH" sz="2350" dirty="0" smtClean="0"/>
              <a:t>เป็นต้น</a:t>
            </a:r>
            <a:r>
              <a:rPr lang="th-TH" sz="2350" dirty="0" smtClean="0"/>
              <a:t>ไป</a:t>
            </a:r>
          </a:p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กำหนดการป้องกันการฟุ้งกระจายของฝุ่นละอองที่เกิดขึ้นจากการก่อสร้างให้ชัดเจน รวมทั้งแก้ไขเพิ่มเติมข้อกำหนดเกี่ยวกับการตรวจสอบความแข็งแรงและความปลอดภัยของนั่งร้านและค้ำยัน ปั้นจั่นหอสูง และเด</a:t>
            </a:r>
            <a:r>
              <a:rPr lang="th-TH" sz="2350" dirty="0" err="1" smtClean="0"/>
              <a:t>อริก</a:t>
            </a:r>
            <a:r>
              <a:rPr lang="th-TH" sz="2350" dirty="0" smtClean="0"/>
              <a:t>เครน ในระหว่างการก่อสร้างอาคารให้เหมาะสมและปลอดภัยมาก</a:t>
            </a:r>
            <a:r>
              <a:rPr lang="th-TH" sz="2350" dirty="0" smtClean="0"/>
              <a:t>ยิ่งขึ้น</a:t>
            </a:r>
          </a:p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แก้ไขเพิ่มเติม กฎกระทรวง ฉบับที่ 4 (พ.ศ. 2526) ออกตามความในพระราชบัญญัติควบคุมอาคาร พ.ศ. 2522</a:t>
            </a:r>
            <a:endParaRPr lang="en-US" sz="23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350" dirty="0" smtClean="0"/>
              <a:t>เพิ่มความต่อไปนี้เป็นข้อ 10/1 แห่งกฎกระทรวง ฉบับที่ 4 (พ.ศ. </a:t>
            </a:r>
            <a:r>
              <a:rPr lang="th-TH" sz="2350" dirty="0" smtClean="0"/>
              <a:t>2526) ออก</a:t>
            </a:r>
            <a:r>
              <a:rPr lang="th-TH" sz="2350" dirty="0" smtClean="0"/>
              <a:t>ตามความในพระราชบัญญัติควบคุมอาคาร พ.ศ. 2522</a:t>
            </a:r>
          </a:p>
          <a:p>
            <a:pPr marL="285750" indent="-285750"/>
            <a:r>
              <a:rPr lang="th-TH" sz="2350" dirty="0" smtClean="0"/>
              <a:t>	    </a:t>
            </a:r>
            <a:r>
              <a:rPr lang="th-TH" sz="2350" dirty="0" smtClean="0"/>
              <a:t>ข้อ 10/1 ในระหว่างการก่อสร้างอาคารที่มีความสูงตั้งแต่ 10.00 เมตรขึ้นไป ที่มีระยะราบวัดจากแนวอาคารด้านนอกถึงที่สาธารณะหรือที่ดินต่างเจ้าของหรือผู้ครอบครองน้อยกว่ากึ่งหนึ่งของความสูงของอาคารนั้น หรืออาคารซึ่งอยู่ในโครงการจัดสรรที่ดินตามกฎหมายว่าด้วยการจัดสรรที่ดิน ผู้ดำเนินการต้องจัดให้มีมาตรการป้องกันฝุ่นละออง ดังต่อไปนี้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ก) กั้นล้อมอาคารด้วยวัสดุหรืออุปกรณ์ที่สามารถป้องกันการฟุ้งกระจายของฝุ่นละอองที่เกิดจากการก่อสร้าง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ข) กองวัสดุที่มีฝุ่นละอองต้องปิดหรือคลุมด้วยวัสดุหรืออุปกรณ์ที่สามารถป้องกันการฟุ้งกระจายหรือเก็บไว้ในพื้นที่ปิดล้อมหรือฉีดพรมด้วยน้ำหรือวิธีการอื่นที่ป้องกันการฟุ้งกระจายของฝุ่นละออง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ค) การขนย้ายวัสดุที่ทำให้เกิดฝุ่นละอองด้วยสายพานต้องปิดให้มิดชิด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ง) การผสมคอนกรีต การไสไม้ การกระทำใด ๆ ที่ก่อให้เกิดฝุ่นละออง ต้องทำในพื้นที่ปิดล้อมหรือมีผ้าคลุม หรือใช้วิธีการป้องกันการฟุ้งกระจายของฝุ่นละออง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จ) มีการจัดการวัสดุที่เหลือใช้เพื่อป้องกันการฟุ้งกระจายของฝุ่นละออง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ฉ) ฉีดล้างล้อรถทุกชนิดด้วยน้ำก่อนนำออกนอกบริเวณสถานที่ก่อสร้างเพื่อมิให้ฝุ่นละอองฟุ้งกระจาย และไม่ให้น้ำที่ใช้ในการฉีดล้างดังกล่าวไหลออกนอกบริเวณสถานที่ก่อสร้าง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h-TH" sz="2350" dirty="0" smtClean="0"/>
              <a:t>ยกเลิกความในข้อ 11 แห่งกฎกระทรวง ฉบับที่ 4 (พ.ศ. 2526) ออก</a:t>
            </a:r>
            <a:r>
              <a:rPr lang="th-TH" sz="2350" dirty="0" smtClean="0"/>
              <a:t>ตามความ</a:t>
            </a:r>
            <a:r>
              <a:rPr lang="th-TH" sz="2350" dirty="0" smtClean="0"/>
              <a:t>ในพระราชบัญญัติควบคุมอาคาร พ.ศ. 2522 และให้ใช้ความต่อไปนี้แทน </a:t>
            </a:r>
            <a:endParaRPr lang="th-TH" sz="2350" dirty="0" smtClean="0"/>
          </a:p>
          <a:p>
            <a:pPr marL="285750" indent="-285750"/>
            <a:r>
              <a:rPr lang="th-TH" sz="2350" dirty="0" smtClean="0"/>
              <a:t>	</a:t>
            </a:r>
            <a:r>
              <a:rPr lang="th-TH" sz="2350" dirty="0" smtClean="0"/>
              <a:t>	“</a:t>
            </a:r>
            <a:r>
              <a:rPr lang="th-TH" sz="2350" dirty="0" smtClean="0"/>
              <a:t>ข้อ 11 ในระหว่างการก่อสร้างอาคาร ผู้ดำเนินการต้องตรวจสอบความแข็งแรงและความปลอดภัยของนั่งร้านและค้ำยันที่สร้างขึ้นเป็นประจำ โดยบันทึกผลการตรวจสอบและลงลายมือชื่อไว้ทุกเดือน เก็บไว้ ณ สถานที่ก่อสร้าง เพื่อให้นายช่างหรือนายตรวจตรวจดูได้ ทั้งนี้ การสร้างนั่งร้านและค้ำยันต้องเป็นไปตามเงื่อนไข </a:t>
            </a:r>
            <a:r>
              <a:rPr lang="th-TH" sz="2350" dirty="0" smtClean="0"/>
              <a:t>ดังต่อไปนี้</a:t>
            </a:r>
          </a:p>
          <a:p>
            <a:pPr marL="285750" indent="-285750"/>
            <a:r>
              <a:rPr lang="th-TH" sz="2350" dirty="0" smtClean="0"/>
              <a:t>	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ก) นั่งร้านและค้ำยันที่ใช้รับน้ำหนักส่วนต่างๆ ของอาคาร สำหรับการก่อสร้างอาคารสูงตั้งแต่ 3 ชั้นขึ้นไป หรือที่มีความสูงของนั่งร้านและค้ำยันตั้งแต่ 4.00 เมตรขึ้นไป หรือที่ใช้สำหรับก่อสร้างอาคารประเภทที่ใช้พื้นไร้คาน ผู้ดำเนินการต้องยื่นแผนผังบริเวณ แบบแปลน รายการประกอบ แบบแปลน และรายการคำนวณ ของนั่งร้านและค้ำยันซึ่งออกแบบและคำนวณโดยผู้ประกอบวิชาชีพวิศวกรรมควบคุมตามกฎหมายว่าด้วยวิศวกรต่อเจ้าพนักงานท้องถิ่นเพื่อเป็นหลักฐานก่อน จึงจะสร้างนั่งร้านและค้ำยันดังกล่าวได้ และต้องเป็นไปตาม ดังต่อไปนี้</a:t>
            </a:r>
            <a:endParaRPr lang="en-US" sz="2350" dirty="0" smtClean="0"/>
          </a:p>
          <a:p>
            <a:pPr marL="285750" indent="-285750"/>
            <a:r>
              <a:rPr lang="th-TH" sz="2350" dirty="0" smtClean="0"/>
              <a:t>		(1</a:t>
            </a:r>
            <a:r>
              <a:rPr lang="th-TH" sz="2350" dirty="0" smtClean="0"/>
              <a:t>) การติดตั้งและการรื้อถอน ต้องดำเนินการให้เป็นไปตามคู่มือของผู้ผลิต และมีผู้ประกอบวิชาชีพวิศวกรรมควบคุมตามกฎหมายว่าด้วยวิศวกรเป็นผู้ควบคุมการติดตั้งและการรื้อถอน กรณีไม่มีรายละเอียดตามที่ผู้ผลิตกำหนด ให้เป็นไปตามข้อกำหนดที่จัดทำโดยผู้ประกอบวิชาชีพวิศวกรรมควบคุมตามกฎหมายว่าด้วยวิศวกร</a:t>
            </a:r>
          </a:p>
          <a:p>
            <a:pPr marL="285750" indent="-285750"/>
            <a:r>
              <a:rPr lang="th-TH" sz="2350" dirty="0" smtClean="0"/>
              <a:t>	        	(</a:t>
            </a:r>
            <a:r>
              <a:rPr lang="th-TH" sz="2350" dirty="0" smtClean="0"/>
              <a:t>2) ต้องจัดให้มีการตรวจสอบส่วนประกอบและอุปกรณ์ของนั่งร้านและค้ำยันตามคู่มือของผู้ผลิตเป็นประจำตลอดการใช้งาน กรณีไม่มีรายละเอียดตามที่ผู้ผลิตกำหนด ให้การตรวจสอบเป็นไปตามข้อกำหนดที่จัดทำโดยผู้ประกอบวิชาชีพวิศวกรรมควบคุมตามกฎหมายว่าด้วยวิศวกร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ข) นั่งร้านและค้ำยันที่สร้างด้วยโลหะ รวมทั้งฐานรองรับนั่งร้านและค้ำยันต้องรับน้ำหนักได้ไม่น้อยกว่า 2 เท่าของน้ำหนักบรรทุกสูงสุดที่บรรทุกบนนั่งร้านและค้ำยันนั้น และไม่น้อยกว่าสี่เท่าสำหรับนั่งร้านและค้ำยันที่สร้างด้วยไม้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h-TH" sz="2350" dirty="0" smtClean="0"/>
              <a:t>เพิ่มความต่อไปนี้เป็นข้อ 11/1 แห่งกฎกระทรวง ฉบับที่ 4 (พ.ศ. </a:t>
            </a:r>
            <a:r>
              <a:rPr lang="th-TH" sz="2350" dirty="0" smtClean="0"/>
              <a:t>2526) ออก</a:t>
            </a:r>
            <a:r>
              <a:rPr lang="th-TH" sz="2350" dirty="0" smtClean="0"/>
              <a:t>ตามความในพระราชบัญญัติควบคุมอาคาร พ.ศ. 2522 </a:t>
            </a:r>
          </a:p>
          <a:p>
            <a:pPr marL="285750" indent="-285750"/>
            <a:r>
              <a:rPr lang="th-TH" sz="2350" dirty="0" smtClean="0"/>
              <a:t>	   </a:t>
            </a:r>
            <a:r>
              <a:rPr lang="th-TH" sz="2350" dirty="0" smtClean="0"/>
              <a:t>“ข้อ 11/1 ในระหว่างการก่อสร้างอาคาร ผู้ดำเนินการต้องตรวจสอบความแข็งแรงและความปลอดภัยของปั้นจั่นหอสูง และเด</a:t>
            </a:r>
            <a:r>
              <a:rPr lang="th-TH" sz="2350" dirty="0" err="1" smtClean="0"/>
              <a:t>อริก</a:t>
            </a:r>
            <a:r>
              <a:rPr lang="th-TH" sz="2350" dirty="0" smtClean="0"/>
              <a:t>เครน ที่ใช้สอยเป็นประจำตามคู่มือของผู้ผลิตกรณีไม่มีรายละเอียดตามที่ผู้ผลิตกำหนด ให้เป็นไปตามข้อกำหนดที่จัดทำโดยผู้ประกอบวิชาชีพวิศวกรรมควบคุมตามกฎหมายว่าด้วยวิศวกร โดยบันทึกผลการตรวจสอบและลงลายมือชื่อไว้ทุกเดือน เก็บไว้ ณ สถานที่ก่อสร้าง เพื่อให้นายช่างหรือนายตรวจตรวจดูได้ การติดตั้งและการรื้อถอนปั้นจั่นหอสูงและเด</a:t>
            </a:r>
            <a:r>
              <a:rPr lang="th-TH" sz="2350" dirty="0" err="1" smtClean="0"/>
              <a:t>อริก</a:t>
            </a:r>
            <a:r>
              <a:rPr lang="th-TH" sz="2350" dirty="0" smtClean="0"/>
              <a:t>เครน ต้องเป็นไปตามเงื่อนไข ดังต่อไปนี้</a:t>
            </a:r>
            <a:r>
              <a:rPr lang="th-TH" sz="2350" dirty="0" smtClean="0"/>
              <a:t>	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87A9-750A-4100-9A89-FB6E44F6923D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4934" y="1557961"/>
            <a:ext cx="816186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ก) ผู้ดำเนินการต้องยื่นแผนผังบริเวณ แบบแปลน รายการประกอบแบบแปลน และรายการคำนวณฐานรองรับรวมถึงการยึดโยง ให้เป็นไปตามข้อกำหนดที่จัดทำโดยผู้ประกอบวิชาชีพวิศวกรรมควบคุมตามกฎหมายว่าด้วยวิศวกร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ข) การติดตั้งและการรื้อถอนปั้นจั่นหอสูง และเด</a:t>
            </a:r>
            <a:r>
              <a:rPr lang="th-TH" sz="2350" dirty="0" err="1" smtClean="0"/>
              <a:t>อริก</a:t>
            </a:r>
            <a:r>
              <a:rPr lang="th-TH" sz="2350" dirty="0" smtClean="0"/>
              <a:t>เครน ต้องเป็นไปตามคู่มือของผู้ผลิตกรณีไม่มีรายละเอียดตามที่ผู้ผลิตกำหนด ให้เป็นไปตามข้อกำหนดที่จัดทำโดยผู้ประกอบวิชาชีพวิศวกรรมควบคุมตามกฎหมายว่าด้วยวิศวกร และมีผู้ประกอบวิชาชีพวิศวกรรมควบคุมตามกฎหมาย ว่าด้วยวิศวกรเป็นผู้ควบคุมการติดตั้งและการรื้อถอน</a:t>
            </a:r>
          </a:p>
          <a:p>
            <a:pPr marL="285750" indent="-285750"/>
            <a:r>
              <a:rPr lang="th-TH" sz="2350" dirty="0" smtClean="0"/>
              <a:t>	(</a:t>
            </a:r>
            <a:r>
              <a:rPr lang="th-TH" sz="2350" dirty="0" smtClean="0"/>
              <a:t>ค) ต้องจัดให้มีการตรวจสอบส่วนประกอบและอุปกรณ์ของปั้นจั่นหอสูง และเด</a:t>
            </a:r>
            <a:r>
              <a:rPr lang="th-TH" sz="2350" dirty="0" err="1" smtClean="0"/>
              <a:t>อริก</a:t>
            </a:r>
            <a:r>
              <a:rPr lang="th-TH" sz="2350" dirty="0" smtClean="0"/>
              <a:t>เครนที่มีขนาดพิกัดยกอย่างปลอดภัยตามคู่มือของผู้ผลิต กรณีไม่มีรายละเอียดตามที่ผู้ผลิตกำหนด ให้เป็นไป ตามข้อกำหนดที่จัดทำโดยผู้ประกอบวิชาชีพวิศวกรรมควบคุมตามกฎหมายว่าด้วยวิศวกร</a:t>
            </a:r>
            <a:endParaRPr lang="en-US" sz="2350" dirty="0"/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</p:spTree>
    <p:extLst>
      <p:ext uri="{BB962C8B-B14F-4D97-AF65-F5344CB8AC3E}">
        <p14:creationId xmlns:p14="http://schemas.microsoft.com/office/powerpoint/2010/main" xmlns="" val="9434742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310</Words>
  <Application>Microsoft Office PowerPoint</Application>
  <PresentationFormat>นำเสนอทางหน้าจอ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97</cp:revision>
  <dcterms:created xsi:type="dcterms:W3CDTF">2020-07-02T04:19:53Z</dcterms:created>
  <dcterms:modified xsi:type="dcterms:W3CDTF">2020-12-01T01:55:18Z</dcterms:modified>
</cp:coreProperties>
</file>