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4" d="100"/>
          <a:sy n="64" d="100"/>
        </p:scale>
        <p:origin x="121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กฎกระทรวงการจัดการเชื้อเพลิงนิวเคลียร์ใช้แล้ว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พ.ศ. 2564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ประกาศในราชกิจจานุเบกษา 3 พฤษภาคม 2564</a:t>
            </a: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10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ระบบระบายความร้อนจากเชื้อเพลิงนิวเคลียร์ใช้แล้วในกรณีการเก็บแบบแห้งต้องสามารถใช้งานได้ตลอดเวลา โดยจะใช้ระบบที่อาศัยแหล่งพลังงานในการทำงานหรือระบบที่สามารถทำงานได้เองตามธรรมชาติเพียงระบบใดระบบหนึ่งก็ได้ หากพิสูจน์ได้ว่าระบบระบายความร้อนจากเชื้อเพลิงนิวเคลียร์ใช้แล้วดังกล่าวสามารถระบายความร้อนที่เกิดขึ้นจากเชื้อเพลิงนิวเคลียร์ใช้แล้วได้อย่างมีประสิทธิภาพ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ในระหว่างดำเนินการสถานประกอบการทางนิวเคลียร์ หากผู้รับใบอนุญาตไม่ประสงค์จะเก็บรักษาเชื้อเพลิงนิวเคลียร์ใช้แล้วในสถานประกอบการทางนิวเคลียร์ของตน ให้ดำเนินการอย่างหนึ่งอย่างใด ดังต่อไปนี้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(1) ส่งเชื้อเพลิงนิวเคลียร์ใช้แล้วให้แก่หน่วยงานของรัฐที่ทำหน้าที่เก็บรักษาเชื้อเพลิงนิวเคลียร์ใช้แล้ว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(2) ส่งเชื้อเพลิงนิวเคลียร์ใช้แล้วไปจัดการนอกราชอาณาจักร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(3) ส่งเชื้อเพลิงนิวเคลียร์ใช้แล้วกลับคืนแก่ประเทศผู้ขายหรือผู้ให้เช่าซึ่งเชื้อเพลิงนิวเคลียร์</a:t>
            </a:r>
          </a:p>
        </p:txBody>
      </p:sp>
    </p:spTree>
    <p:extLst>
      <p:ext uri="{BB962C8B-B14F-4D97-AF65-F5344CB8AC3E}">
        <p14:creationId xmlns:p14="http://schemas.microsoft.com/office/powerpoint/2010/main" val="4150672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11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ก่อนการดำเนินการตามข้อ 11 ต้องมีสัญญาระหว่างผู้รับใบอนุญาตกับหน่วยงานของรัฐที่ทำหน้าที่เก็บรักษาเชื้อเพลิงนิวเคลียร์ใช้แล้ว ผู้ให้บริการจัดการเชื้อเพลิงนิวเคลียร์ใช้แล้วนอกราชอาณาจักร หรือผู้ขายหรือผู้ให้เช่าซึ่งเชื้อเพลิงนิวเคลียร์ แล้วแต่กรณี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สัญญาตามวรรคหนึ่งอย่างน้อยต้องมีรายละเอียด ดังต่อไปนี้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(1) รหัสหมายเลขของเชื้อเพลิงนิวเคลียร์ใช้แล้วหรือสิ่งอื่นที่มีลักษณะคล้ายคลึงกันเพื่อให้สามารถระบุถึงเชื้อเพลิงนิวเคลียร์ใช้แล้วนั้นได้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(2) หน้าที่และความรับผิดชอบของคู่สัญญา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(3) วันที่จะทำการส่งเชื้อเพลิงนิวเคลียร์ใช้แล้ว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(4) ข้อความที่ระบุถึงการจัดการกรรมสิทธิ์ในเชื้อเพลิงนิวเคลียร์ใช้แล้ว รวมถึงวัสดุกัมมันตรังสีและวัสดุนิวเคลียร์ที่เกิดขึ้นจากการแปรสภาพเชื้อเพลิงนิวเคลียร์ใช้แล้ว เฉพาะกรณีที่ไม่ใช่การเช่าเชื้อเพลิงนิวเคลียร์</a:t>
            </a:r>
          </a:p>
        </p:txBody>
      </p:sp>
    </p:spTree>
    <p:extLst>
      <p:ext uri="{BB962C8B-B14F-4D97-AF65-F5344CB8AC3E}">
        <p14:creationId xmlns:p14="http://schemas.microsoft.com/office/powerpoint/2010/main" val="1105816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77392" y="933166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400" dirty="0">
                <a:latin typeface="Cordia New" pitchFamily="34" charset="-34"/>
                <a:cs typeface="Cordia New" pitchFamily="34" charset="-34"/>
              </a:rPr>
              <a:t>ผู้รับใบอนุญาตต้องส่งสำเนาสัญญาตามข้อ 12 พร้อมทั้งแจ้งรายละเอียดดังต่อไปนี้เป็นหนังสือต่อเลขาธิการล่วงหน้าไม่น้อยกว่า 180 วันก่อนวันที่จะทำการส่งเชื้อเพลิงนิวเคลียร์ใช้แล้วตามข้อ 11</a:t>
            </a:r>
          </a:p>
          <a:p>
            <a:r>
              <a:rPr lang="th-TH" sz="2400" dirty="0">
                <a:latin typeface="Cordia New" pitchFamily="34" charset="-34"/>
                <a:cs typeface="Cordia New" pitchFamily="34" charset="-34"/>
              </a:rPr>
              <a:t>(1) แบบและภาพเขียนแบบของเชื้อเพลิงนิวเคลียร์ใช้แล้ว </a:t>
            </a:r>
          </a:p>
          <a:p>
            <a:r>
              <a:rPr lang="th-TH" sz="2400" dirty="0">
                <a:latin typeface="Cordia New" pitchFamily="34" charset="-34"/>
                <a:cs typeface="Cordia New" pitchFamily="34" charset="-34"/>
              </a:rPr>
              <a:t>(2) วัสดุที่ใช้ประกอบขึ้นเป็นเชื้อเพลิงนิวเคลียร์ ปริมาณวัสดุกัมมันตรังสีและวัสดุนิวเคลียร์ในเชื้อเพลิงนิวเคลียร์ก่อนเริ่มการใช้งาน หลังจากการเผาผลาญเชื้อเพลิงนิวเคลียร์ และก่อนการจัดส่งเชื้อเพลิงนิวเคลียร์ใช้แล้ว</a:t>
            </a:r>
          </a:p>
          <a:p>
            <a:r>
              <a:rPr lang="th-TH" sz="2400" dirty="0">
                <a:latin typeface="Cordia New" pitchFamily="34" charset="-34"/>
                <a:cs typeface="Cordia New" pitchFamily="34" charset="-34"/>
              </a:rPr>
              <a:t>(3) ประวัติการใช้งานของเชื้อเพลิงนิวเคลียร์ใช้แล้ว เช่น วันแรกบรรจุและวันเลิกใช้งานในเครื่องปฏิกรณ์นิวเคลียร์ การเผาผลาญเชื้อเพลิงนิวเคลียร์ อัตรากำลังการเดินเครื่องปฏิกรณ์นิวเคลียร์ และความร้อนจากการสลายตัว</a:t>
            </a:r>
          </a:p>
          <a:p>
            <a:r>
              <a:rPr lang="th-TH" sz="2400" dirty="0">
                <a:latin typeface="Cordia New" pitchFamily="34" charset="-34"/>
                <a:cs typeface="Cordia New" pitchFamily="34" charset="-34"/>
              </a:rPr>
              <a:t>(4) รหัสหมายเลขของเชื้อเพลิงนิวเคลียร์ใช้แล้วหรือสิ่งอื่นที่มีลักษณะคล้ายคลึงกันเพื่อให้สามารถระบุถึงเชื้อเพลิงนิวเคลียร์ใช้แล้วนั้นได้ </a:t>
            </a:r>
          </a:p>
          <a:p>
            <a:r>
              <a:rPr lang="th-TH" sz="2400" dirty="0">
                <a:latin typeface="Cordia New" pitchFamily="34" charset="-34"/>
                <a:cs typeface="Cordia New" pitchFamily="34" charset="-34"/>
              </a:rPr>
              <a:t>(5) สภาพการชำรุดบกพร่องของเชื้อเพลิงนิวเคลียร์ใช้แล้ว ถ้ามี</a:t>
            </a:r>
          </a:p>
          <a:p>
            <a:r>
              <a:rPr lang="th-TH" sz="2400" dirty="0">
                <a:latin typeface="Cordia New" pitchFamily="34" charset="-34"/>
                <a:cs typeface="Cordia New" pitchFamily="34" charset="-34"/>
              </a:rPr>
              <a:t>         ทั้งนี้ ในวันที่ทำการส่งเชื้อเพลิงนิวเคลียร์ใช้แล้ว ให้ผู้รับใบอนุญาตแจ้งต่อเลขาธิการถึงการส่งอีกครั้งหนึ่งด้วย</a:t>
            </a:r>
          </a:p>
        </p:txBody>
      </p:sp>
    </p:spTree>
    <p:extLst>
      <p:ext uri="{BB962C8B-B14F-4D97-AF65-F5344CB8AC3E}">
        <p14:creationId xmlns:p14="http://schemas.microsoft.com/office/powerpoint/2010/main" val="1550811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รับใบอนุญาตต้องดำเนินการส่งเชื้อเพลิงนิวเคลียร์ใช้แล้วทั้งหมดที่มีอยู่ในสถานประกอบการทางนิวเคลียร์ให้แก่หน่วยงานของรัฐที่ทำหน้าที่เก็บรักษาเชื้อเพลิงนิวเคลียร์ใช้แล้ว ส่งไปจัดการนอกราชอาณาจักร หรือส่งกลับคืนแก่ประเทศผู้ขายหรือผู้ให้เช่าซึ่งเชื้อเพลิงนิวเคลียร์ใช้แล้ว ก่อนการเลิกดำเนินการสถานประกอบการทางนิวเคลียร์จะเสร็จสิ้นลง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ในกรณีที่ผู้รับใบอนุญาตดำเนินการไม่ครบถ้วน ไม่ดำเนินการ หรือมีเหตุอื่นใดที่ทำให้ผู้รับใบอนุญาตไม่สามารถดำเนินการตามข้อ 14 ได้ ให้สำนักงานใช้หลักประกันของผู้รับใบอนุญาตในการส่งเชื้อเพลิงนิวเคลียร์ใช้แล้วให้แก่หน่วยงานของรัฐที่ทำหน้าที่จัดการเชื้อเพลิงนิวเคลียร์ใช้แล้วตามหลักเกณฑ์ วิธีการ และเงื่อนไขที่กำหนดในกฎกระทรวงที่ออกตามมาตรา 69</a:t>
            </a:r>
          </a:p>
        </p:txBody>
      </p:sp>
    </p:spTree>
    <p:extLst>
      <p:ext uri="{BB962C8B-B14F-4D97-AF65-F5344CB8AC3E}">
        <p14:creationId xmlns:p14="http://schemas.microsoft.com/office/powerpoint/2010/main" val="3163960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14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ในกฎกระทรวงนี้</a:t>
            </a:r>
          </a:p>
          <a:p>
            <a:r>
              <a:rPr lang="th-TH" sz="2800" b="1" dirty="0">
                <a:latin typeface="Cordia New" pitchFamily="34" charset="-34"/>
                <a:cs typeface="Cordia New" pitchFamily="34" charset="-34"/>
              </a:rPr>
              <a:t>“การจัดการเชื้อเพลิงนิวเคลียร์ใช้แล้ว”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หมายความว่า การเก็บรักษาเชื้อเพลิงนิวเคลียร์ใช้แล้ว การส่งเชื้อเพลิงนิวเคลียร์ใช้แล้วให้แก่หน่วยงานของรัฐที่ทำหน้าที่เก็บรักษาเชื้อเพลิงนิวเคลียร์ใช้แล้ว การส่งเชื้อเพลิงนิวเคลียร์ใช้แล้วไปจัดการนอกราชอาณาจักร หรือการส่งเชื้อเพลิงนิวเคลียร์ใช้แล้วกลับคืนแก่ประเทศผู้ขายหรือผู้ให้เช่าซึ่งเชื้อเพลิงนิวเคลียร์ </a:t>
            </a:r>
          </a:p>
          <a:p>
            <a:r>
              <a:rPr lang="th-TH" sz="2800" b="1" dirty="0">
                <a:latin typeface="Cordia New" pitchFamily="34" charset="-34"/>
                <a:cs typeface="Cordia New" pitchFamily="34" charset="-34"/>
              </a:rPr>
              <a:t>“ภาวะวิกฤต”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หมายความว่า ภาวะที่ปฏิกิริยาลูกโซ่แบ่งแยกนิวเคลียสสามารถสืบเนื่องอยู่ได้โดยอัตราการเกิดนิวตรอนจากปฏิกิริยาเท่ากับอัตราการสูญเสียนิวตรอน </a:t>
            </a:r>
          </a:p>
          <a:p>
            <a:r>
              <a:rPr lang="th-TH" sz="2800" b="1" dirty="0">
                <a:latin typeface="Cordia New" pitchFamily="34" charset="-34"/>
                <a:cs typeface="Cordia New" pitchFamily="34" charset="-34"/>
              </a:rPr>
              <a:t>“ผู้รับใบอนุญาต”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หมายความว่า ผู้รับใบอนุญาตดำเนินการสถาประกอบการทางนิวเคลียร์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รับใบอนุญาตต้องเก็บรักษาเชื้อเพลิงนิวเคลียร์ใช้แล้วตามวิธีการที่ระบุไว้ในรายงานวิเคราะห์ความปลอดภัยของสถานประกอบการทางนิวเคลียร์ฉบับสมบูรณ์ซึ่งเป็นเงื่อนไขในใบอนุญาตดำเนินการสถานประกอบการทางนิวเคลียร์ เว้นแต่มีการส่งเชื้อเพลิงนิวเคลียร์ใช้แล้วไปดำเนินการตามข้อ 11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    การเก็บรักษาเชื้อเพลิงนิวเคลียร์ใช้แล้วตามวรรคหนึ่งสามารถดำเนินการได้ 2 วิธี ดังต่อไปนี้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(1) การเก็บแบบเปียก โดยใช้น้ำในการระบายความร้อน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(2) การเก็บแบบแห้ง โดยใช้อากาศในการระบายความร้อน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การเก็บแบบเปียก ให้ผู้รับใบอนุญาตดำเนินการ ดังต่อไปนี้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(1) นำเชื้อเพลิงนิวเคลียร์ใช้แล้วที่นำออกมาจากแกนเครื่องปฏิกรณ์นิวเคลียร์ไปเก็บรักษาไว้ในสระน้ำที่อยู่ภายในอาคาร โดยมีลักษณะและวิธีการเก็บรักษา ดังต่อไปนี้ (รายละเอียดตามข้อ 3 (1) ในประกาศนี้)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(2) จัดให้มีระบบระบายอากาศภายในอาคารเพื่อป้องกันการสะสมของก๊าซที่ติดไฟได้ในกรณีที่เชื้อเพลิงนิวเคลียร์ใช้แล้วนั้นมีการปลดปล่อยก๊าซที่ติดไฟได้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(3) จัดให้มีระบบป้องกันและระงับอัคคีภัยที่มีประสิทธิภาพ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ผู้รับใบอนุญาตต้องดูแลรักษาและตรวจสอบระบบตาม (2) และ (3) ให้อยู่ในสภาพที่ใช้งานได้ตลอดเวลา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การเก็บแบบแห้ง ให้ผู้รับใบอนุญาตดำเนินการ ดังต่อไปนี้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(1) เชื้อเพลิงนิวเคลียร์ใช้แล้วที่จะนำมาเก็บแบบแห้งได้จะต้องผ่านการเก็บแบบเปียกตามข้อ 3 มาแล้วเป็นเวลาอย่างน้อย 5 ปี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(2) นำเชื้อเพลิงนิวเคลียร์ใช้แล้วที่ผ่านการเก็บแบบเปียกไปเก็บไว้ในบรรจุภัณฑ์ที่สามารถเก็บรักษาเชื้อเพลิงนิวเคลียร์ใช้แล้วได้อย่างปลอดภัยเป็นเวลาอย่างน้อย 20 ปี ทั้งนี้ มาตรฐานของบรรจุภัณฑ์ให้เป็นไปตามที่เลขาธิการประกาศกำหนด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(3) ดูแลรักษาและตรวจสอบบรรจุภัณฑ์ให้อยู่ในสภาพที่สมบูรณ์อย่างสม่ำเสมอ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(4) เก็บเชื้อเพลิงนิวเคลียร์ใช้แล้วในสถานที่ที่มีอากาศถ่ายเทและสามารถระบายความร้อนของเชื้อเพลิงนิวเคลียร์ใช้แล้วได้ และตรวจสอบสิ่งเจือปนในอากาศและการสะสมของก๊าซต่างๆ เช่น ก๊าซเฉื่อย หรือก๊าซที่ติดไฟได้ ในพื้นที่จัดเก็บเชื้อเพลิงนิวเคลียร์ใช้แล้วอย่างสม่ำเสมอ</a:t>
            </a:r>
          </a:p>
        </p:txBody>
      </p:sp>
    </p:spTree>
    <p:extLst>
      <p:ext uri="{BB962C8B-B14F-4D97-AF65-F5344CB8AC3E}">
        <p14:creationId xmlns:p14="http://schemas.microsoft.com/office/powerpoint/2010/main" val="1622349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6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ผู้รับใบอนุญาตต้องป้องกันมิให้มีการเกิดภาวะวิกฤตในระหว่างการบรรจุ การเคลื่อนย้าย และการเก็บรักษาเชื้อเพลิงนิวเคลียร์ใช้แล้ว เพื่อควบคุมให้ตัวประกอบพหุคูณยังผล (</a:t>
            </a:r>
            <a:r>
              <a:rPr lang="en-US" sz="2800" dirty="0" err="1">
                <a:latin typeface="Cordia New" pitchFamily="34" charset="-34"/>
                <a:cs typeface="Cordia New" pitchFamily="34" charset="-34"/>
              </a:rPr>
              <a:t>keff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)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มีค่าไม่เกิน 0.9 โดยดำเนินการ ดังต่อไปนี้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(1) คำนวณการจัดวางเชื้อเพลิงนิวเคลียร์ใช้แล้วให้มีความเหมาะสมและปลอดภัย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(2) จัดให้มีสารหรือวัสดุดูดจับนิวตรอนที่มีประสิทธิภาพตลอดเวลาในการเก็บรักษาเชื้อเพลิงนิวเคลียร์ใช้แล้วและอยู่ในสภาพที่ใช้งานได้ตลอดเวลา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(3) จัดให้มีระบบอุปกรณ์ตรวจวัดการเปลี่ยนแปลงปริมาณนิวตรอนอย่างน้อย 2 ชุดที่ทำงานเป็นอิสระจากกัน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(4) กำหนดส่วนเผื่อเพื่อความปลอดภัยในการออกแบบและติดตั้งเครื่องมือ เครื่องจักร และอุปกรณ์ต่างๆ ที่ใช้ในกระบวนการทุกอย่างที่เกี่ยวข้องกับเชื้อเพลิงนิวเคลียร์ใช้แล้ว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(5) ในกรณีการเก็บแบบแห้งต้องป้องกันไม่ให้มีสารหน่วงนิวตรอนในพื้นที่จัดเก็บเชื้อเพลิงนิวเคลียร์ใช้แล้ว</a:t>
            </a:r>
          </a:p>
        </p:txBody>
      </p:sp>
    </p:spTree>
    <p:extLst>
      <p:ext uri="{BB962C8B-B14F-4D97-AF65-F5344CB8AC3E}">
        <p14:creationId xmlns:p14="http://schemas.microsoft.com/office/powerpoint/2010/main" val="2202909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7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รับใบอนุญาตต้องจัดให้มีระบบสัญญาณเตือนภัยที่สามารถได้ยินหรือรับรู้ได้อย่างทั่วถึงเพื่อตรวจจับการเกิดภาวะวิกฤตในพื้นที่ต่าง ๆ ที่มีการเก็บรักษาเชื้อเพลิงนิวเคลียร์ใช้แล้ว และต้องมีการทดสอบและตรวจสอบระบบดังกล่าวให้อยู่ในสภาพที่ใช้งานได้ตลอดเวลา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th-TH" sz="2800" dirty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30011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8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400" dirty="0">
                <a:latin typeface="Cordia New" pitchFamily="34" charset="-34"/>
                <a:cs typeface="Cordia New" pitchFamily="34" charset="-34"/>
              </a:rPr>
              <a:t>เพื่อให้เกิดความปลอดภัยทางรังสีในกระบวนการเกี่ยวกับการจัดการเชื้อเพลิงนิวเคลียร์ใช้แล้ว นอกจากการปฏิบัติตามกฎกระทรวงว่าด้วยความปลอดภัยทางรังสีแล้ว ผู้รับใบอนุญาตต้องดำเนินการดังต่อไปนี้ด้วย</a:t>
            </a:r>
          </a:p>
          <a:p>
            <a:r>
              <a:rPr lang="th-TH" sz="2400" dirty="0">
                <a:latin typeface="Cordia New" pitchFamily="34" charset="-34"/>
                <a:cs typeface="Cordia New" pitchFamily="34" charset="-34"/>
              </a:rPr>
              <a:t>(1) จัดให้มีระบบสัญญาณเตือนภัยเมื่อปริมาณรังสีในพื้นที่ที่มีบุคลากรปฏิบัติงานอยู่มีมากเกินกว่าขีดจำกัดปริมาณรังสีที่กำหนด </a:t>
            </a:r>
          </a:p>
          <a:p>
            <a:r>
              <a:rPr lang="th-TH" sz="2400" dirty="0">
                <a:latin typeface="Cordia New" pitchFamily="34" charset="-34"/>
                <a:cs typeface="Cordia New" pitchFamily="34" charset="-34"/>
              </a:rPr>
              <a:t>(2) จัดให้มีระบบตรวจวัดนิวไคลด์กัมมันตรังสี และเครื่องมือที่สามารถตรวจวัดอุณหภูมิและอัตราการไหลของน้ำหรืออากาศ</a:t>
            </a:r>
          </a:p>
          <a:p>
            <a:r>
              <a:rPr lang="th-TH" sz="2400" dirty="0">
                <a:latin typeface="Cordia New" pitchFamily="34" charset="-34"/>
                <a:cs typeface="Cordia New" pitchFamily="34" charset="-34"/>
              </a:rPr>
              <a:t>(3) จัดให้มีระบบสำรองไฟฟ้าในกรณีที่ไฟฟ้าดับหรือขัดข้อง เพื่อป้องกันมิให้อุปกรณ์หรือเครื่องมือที่ใช้ในการยึดจับ การบรรจุ การเคลื่อนย้าย หรือการเก็บรักษาเชื้อเพลิงนิวเคลียร์ใช้แล้วเกิดการขัดข้องหรือไม่ทำงาน อันอาจเป็นเหตุให้เชื้อเพลิงนิวเคลียร์ใช้แล้วเกิดการกระแทกหรือได้รับการกระทบกระเทือน</a:t>
            </a:r>
          </a:p>
          <a:p>
            <a:r>
              <a:rPr lang="th-TH" sz="2400" dirty="0">
                <a:latin typeface="Cordia New" pitchFamily="34" charset="-34"/>
                <a:cs typeface="Cordia New" pitchFamily="34" charset="-34"/>
              </a:rPr>
              <a:t>(4) ควบคุมการปลดปล่อยวัสดุกัมมันตรังสี โดยปริมาณวัสดุกัมมันตรังสีในน้ำหรืออากาศต้องมีปริมาณน้อยที่สุดเท่าที่จะน้อยได้ในช่วงเวลาที่เกิดอุบัติเหตุ</a:t>
            </a:r>
          </a:p>
          <a:p>
            <a:r>
              <a:rPr lang="th-TH" sz="2400" dirty="0">
                <a:latin typeface="Cordia New" pitchFamily="34" charset="-34"/>
                <a:cs typeface="Cordia New" pitchFamily="34" charset="-34"/>
              </a:rPr>
              <a:t>      ระบบและเครื่องมือต่างๆ ตามวรรคหนึ่ง จะต้องมีการทดสอบและตรวจสอบตามรอบ</a:t>
            </a:r>
          </a:p>
        </p:txBody>
      </p:sp>
    </p:spTree>
    <p:extLst>
      <p:ext uri="{BB962C8B-B14F-4D97-AF65-F5344CB8AC3E}">
        <p14:creationId xmlns:p14="http://schemas.microsoft.com/office/powerpoint/2010/main" val="3833099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9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รับใบอนุญาตต้องจัดให้มีระบบระบายความร้อนจากเชื้อเพลิงนิวเคลียร์ใช้แล้วที่เพิ่งนำออกจากเครื่องปฏิกรณ์นิวเคลียร์ และในกระบวนการบรรจุ การเคลื่อนย้าย และการเก็บรักษาเชื้อเพลิงนิวเคลียร์ใช้แล้วอย่างมีประสิทธิภาพ เพื่อป้องกันไม่ให้อุณหภูมิที่เปลือกหุ้มเชื้อเพลิงนิวเคลียร์ใช้แล้วสูงเกินไปจนทำให้เปลือกหุ้มนั้นเสื่อมสภาพลงจนเกิดการปริหรือแตก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ระบบระบายความร้อนจากเชื้อเพลิงนิวเคลียร์ใช้แล้วในกรณีการเก็บแบบเปียกต้องสามารถใช้งานได้ตลอดเวลา โดยต้องออกแบบให้ระบบดังกล่าวมีระบบการทำงานสำรอง และอย่างน้อยต้องมีหนึ่งระบบที่มีหลักการทำงานต่างกัน ทั้งนี้ ระบบระบายความร้อนต้องสามารถทำงานได้แม้อุปกรณ์หรือเครื่องจักรตัวใดตัวหนึ่งเกิดการชำรุดบกพร่อง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   ระบบระบายความร้อนตามวรรคหนึ่งอาจใช้ระบบที่อาศัยแหล่งพลังงานในการทำงานหรือระบบที่สามารถทำงานได้เองตามธรรมชาติก็ได้</a:t>
            </a:r>
          </a:p>
        </p:txBody>
      </p:sp>
    </p:spTree>
    <p:extLst>
      <p:ext uri="{BB962C8B-B14F-4D97-AF65-F5344CB8AC3E}">
        <p14:creationId xmlns:p14="http://schemas.microsoft.com/office/powerpoint/2010/main" val="165366597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1877</Words>
  <Application>Microsoft Office PowerPoint</Application>
  <PresentationFormat>On-screen Show (4:3)</PresentationFormat>
  <Paragraphs>115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Cordia New</vt:lpstr>
      <vt:lpstr>Wingdings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169</cp:revision>
  <dcterms:created xsi:type="dcterms:W3CDTF">2020-07-02T04:19:53Z</dcterms:created>
  <dcterms:modified xsi:type="dcterms:W3CDTF">2021-05-06T07:14:44Z</dcterms:modified>
</cp:coreProperties>
</file>