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3"/>
  </p:notesMasterIdLst>
  <p:sldIdLst>
    <p:sldId id="257" r:id="rId3"/>
    <p:sldId id="270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5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434" autoAdjust="0"/>
  </p:normalViewPr>
  <p:slideViewPr>
    <p:cSldViewPr snapToGrid="0">
      <p:cViewPr varScale="1">
        <p:scale>
          <a:sx n="64" d="100"/>
          <a:sy n="64" d="100"/>
        </p:scale>
        <p:origin x="121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72A6FA-19E5-4530-8E92-E7C545222338}" type="datetimeFigureOut">
              <a:rPr lang="en-US" smtClean="0"/>
              <a:pPr/>
              <a:t>5/6/2021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121FA7-53BB-431B-BD21-66F8481CD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18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4C491BD-6194-4E51-ABE5-08A78BA5D132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/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7A077828-BA68-4FDB-B286-F99BFA8E39AE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กฎหมายสิ่งแวดล้อม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t>สงวนลิขสิทธิ์ โดย บริษัท เอไอเอ็ม คอนซัลแตนท์ จำกัด</a:t>
            </a:r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9DB0AFA1-087E-401B-9EE8-E2A9F81D2861}" type="slidenum">
              <a:rPr lang="en-US" altLang="en-US" sz="1200" b="0">
                <a:solidFill>
                  <a:prstClr val="black"/>
                </a:solidFill>
                <a:latin typeface="Calibri" panose="020F0502020204030204" pitchFamily="34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th-TH" altLang="en-US" sz="1200" b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5805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5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5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64233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707F3-18E9-4CDF-ABE2-7D0CDBA9D667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1E7BCC-A2AE-4FEA-AEE1-FBD87B7DDA9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639972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F807-0E03-41E3-B6F0-4666956555B5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74DA2C-68FD-4707-9CCC-DB4A3143A74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66416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D24D-470D-4AC6-9E50-D4D049866E1C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46B2F-32E5-4534-994B-F5E5F619EDC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46284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570B3-E003-4781-A0B1-E84946261D26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BF472D-BD1F-466C-B8D3-D9BB1DE0A6B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7794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97266-AF0E-4FC1-B5DA-C537BF239B9C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425446-72A4-4255-8766-38084A1DE86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376090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07E60-2EB8-44E0-8E02-6E01ADF756FB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152AC-6E4F-48C5-9033-2B868489333B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697445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47A27-D455-4386-92E3-4E96BEE8A254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C819D-8443-4FCB-A002-67309705E3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125835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A5378-16E6-48F2-BE0E-249C3179A3A0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4712D-27E4-43A9-A709-727A1FC3C43C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52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536103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80EFC-EA06-4E7A-BD84-EE01BCD8EB45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EA77F9-2706-4212-8559-E4D02A59B49F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186411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8B455-CAB6-409A-9A22-39494B2C07E6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035E6-8DFE-423E-9F59-02531F06A4D5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835274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12798-1B63-4C0A-980A-3DF738A268E9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075EE-C67A-4F50-AC19-7653DBFF7F4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01958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593017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5447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647290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34930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245043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8682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06/05/64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9888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0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5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5753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0"/>
            <a:ext cx="9144000" cy="8366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40B7BF-AB41-457D-BC2B-BF77F6CA611D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06/05/64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9AAF993-73DF-4218-A45D-BAA079F544DF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4445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68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2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กฎกระทรวง การแจ้งการครอบครองหรือใช้เครื่องกำเนิดรังสีที่ไม่ต้องขอรับใบอนุญาตตามมาตรา 26/2 พ.ศ. 2564</a:t>
            </a:r>
            <a:endParaRPr lang="en-US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ประกาศในราชกิจจานุเบกษา 3 พฤษภาคม 2564</a:t>
            </a: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10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0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ในกฎกระทรวงนี้ </a:t>
            </a:r>
          </a:p>
          <a:p>
            <a:r>
              <a:rPr lang="th-TH" sz="2800" b="1" dirty="0">
                <a:latin typeface="Cordia New" pitchFamily="34" charset="-34"/>
                <a:cs typeface="Cordia New" pitchFamily="34" charset="-34"/>
              </a:rPr>
              <a:t>“เครื่องกำเนิดรังสี”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หมายความว่า เครื่องกำเนิดรังสีตามที่กำหนดในกฎกระทรวงที่ออกตามมาตรา 26/2 วรรคหนึ่ง </a:t>
            </a:r>
          </a:p>
          <a:p>
            <a:r>
              <a:rPr lang="th-TH" sz="2800" b="1" dirty="0">
                <a:latin typeface="Cordia New" pitchFamily="34" charset="-34"/>
                <a:cs typeface="Cordia New" pitchFamily="34" charset="-34"/>
              </a:rPr>
              <a:t>“ผู้แจ้ง”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หมายความว่า ผู้มีไว้ในครอบครองหรือใช้เครื่องกำเนิดรังสีที่ได้รับใบรับแจ้งตามกฎกระทรวงนี้ </a:t>
            </a:r>
          </a:p>
          <a:p>
            <a:r>
              <a:rPr lang="th-TH" sz="2800" b="1" dirty="0">
                <a:latin typeface="Cordia New" pitchFamily="34" charset="-34"/>
                <a:cs typeface="Cordia New" pitchFamily="34" charset="-34"/>
              </a:rPr>
              <a:t>“ใบรับแจ้ง” </a:t>
            </a:r>
            <a:r>
              <a:rPr lang="th-TH" sz="2800" dirty="0">
                <a:latin typeface="Cordia New" pitchFamily="34" charset="-34"/>
                <a:cs typeface="Cordia New" pitchFamily="34" charset="-34"/>
              </a:rPr>
              <a:t>หมายความว่า ใบรับแจ้งการครอบครองหรือใช้เครื่องกำเนิดรังสี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ผู้ใดมีไว้ในครอบครองหรือใช้เครื่องกำเนิดรังสี ต้องยื่นคำขอแจ้งการครอบครองหรือใช้ต่อเลขาธิการ พร้อมด้วยเอกสารหรือหลักฐานตามที่ระบุไว้ในแบบคำขอแจ้งการครอบครองหรือใช้เครื่องกำเนิดรังสีภายใน 30 วันนับแต่วันที่มีไว้ในครอบครองเครื่องกำเนิดรังสีนั้น</a:t>
            </a:r>
          </a:p>
          <a:p>
            <a:endParaRPr lang="th-TH" sz="2800" dirty="0">
              <a:latin typeface="Cordia New" pitchFamily="34" charset="-34"/>
              <a:cs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เมื่อได้รับคำขอแจ้งการครอบครองหรือใช้เครื่องกำเนิดรังสี ให้เลขาธิการตรวจสอบคำขอและเอกสารหรือหลักฐานที่ยื่นพร้อมคำขอให้ถูกต้องครบถ้วน หากเห็นว่าคำขอ เอกสาร หรือหลักฐานไม่ถูกต้องหรือไม่ครบถ้วน ให้แจ้งให้ผู้ยื่นคำขอทราบทันที ถ้าเป็นกรณีที่สามารถแก้ไขหรือเพิ่มเติมได้ในขณะนั้น ให้แจ้งให้ผู้ยื่นคำขอดำเนินการแก้ไขหรือยื่นเอกสารหรือหลักฐานเพิ่มเติมให้ครบถ้วน ถ้าเป็นกรณีที่ไม่อาจดำเนินการได้ในขณะนั้น ให้บันทึกความบกพร่องและรายการเอกสาร หรือหลักฐานที่จะต้องยื่นเพิ่มเติม พร้อมทั้งกำหนดระยะเวลาที่ผู้ยื่นคำขอจะต้องดำเนินการไว้และแจ้งผู้ยื่นคำขอทราบ ในกรณีการยื่นคำขอมิได้กระทำโดยวิธีการทางอิเล็กทรอนิกส์ ให้เลขาธิการและผู้ยื่นคำขอลงนามไว้ในบันทึกนั้น และมอบสำเนาให้ผู้ยื่นคำขอไว้เป็นหลักฐาน</a:t>
            </a:r>
          </a:p>
        </p:txBody>
      </p:sp>
    </p:spTree>
    <p:extLst>
      <p:ext uri="{BB962C8B-B14F-4D97-AF65-F5344CB8AC3E}">
        <p14:creationId xmlns:p14="http://schemas.microsoft.com/office/powerpoint/2010/main" val="656853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4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   ในกรณีที่ผู้ยื่นคำขอไม่แก้ไขเพิ่มเติมหรือจัดส่งคำขอ เอกสาร หรือหลักฐานให้ถูกต้องและครบถ้วนภายในกำหนดระยะเวลาตามวรรคหนึ่ง ให้ถือว่าผู้ยื่นคำขอไม่ประสงค์จะให้ดำเนินการต่อไป และให้เลขาธิการจำหน่ายเรื่องออกจากสารบบและมีหนังสือแจ้งให้ผู้ยื่นคำขอทราบ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   ในกรณีที่เห็นว่าคำขอ เอกสาร และหลักฐานถูกต้องและครบถ้วนแล้ว ให้เลขาธิการออกใบรับแจ้งให้แก่ผู้ยื่นคำขอภายใน 7 วันนับแต่วันที่ได้รับคำขอ เอกสาร และหลักฐานที่ถูกต้องและครบถ้วนดังกล่าว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  เพื่ออำนวยความสะดวกแก่ผู้ยื่นคำขอ เลขาธิการจะแจ้งให้ผู้ยื่นคำขอทราบโดยวิธีการทางอิเล็กทรอนิกส์ไปพร้อมกับหนังสือตามวรรคสองหรือวรรคสามด้วยก็ได้</a:t>
            </a:r>
          </a:p>
        </p:txBody>
      </p:sp>
    </p:spTree>
    <p:extLst>
      <p:ext uri="{BB962C8B-B14F-4D97-AF65-F5344CB8AC3E}">
        <p14:creationId xmlns:p14="http://schemas.microsoft.com/office/powerpoint/2010/main" val="3941682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5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ในกรณีมีการใช้เครื่องกำเนิดรังสี ก่อนการใช้งานครั้งแรก ผู้แจ้งต้องยื่นสำเนาเอกสารแสดงผลการตรวจสอบความปลอดภัยจากหน่วยงานที่เลขาธิการประกาศกำหนด 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   ในกรณีที่เครื่องกำเนิดรังสีตามวรรคหนึ่ง เป็นเครื่องกำเนิดรังสีแบบมือถือหรือพกพาที่นำเข้ามาในราชอาณาจักร ผู้แจ้งอาจใช้สำเนาเอกสารใบรับรองความปลอดภัยของเครื่องกำเนิดรังสีจากประเทศต้นทางแทนสำเนาเอกสารแสดงผลการตรวจสอบความปลอดภัยก็ได้</a:t>
            </a:r>
          </a:p>
        </p:txBody>
      </p:sp>
    </p:spTree>
    <p:extLst>
      <p:ext uri="{BB962C8B-B14F-4D97-AF65-F5344CB8AC3E}">
        <p14:creationId xmlns:p14="http://schemas.microsoft.com/office/powerpoint/2010/main" val="2007393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6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ให้ผู้แจ้งจัดส่งรายงานแสดงการเพิ่มขึ้นหรือลดลงของจำนวนเครื่องกำเนิดรังสี ที่มีไว้ในครอบครองหรือใช้ พร้อมด้วยเอกสารหรือหลักฐานตามที่ระบุไว้ในแบบรายงานภายในวันที่ 31 ธันวาคมของทุกปี แต่ไม่ก่อนวันที่ 1 ธันวาคม เว้นแต่กรณีที่ได้รับใบรับแจ้งภายหลังวันที่ 30 กันยายน ให้ได้รับยกเว้นการจัดส่งรายงานตามข้อนี้สำหรับปีนั้น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ผู้แจ้งซึ่งประสงค์จะแก้ไขเปลี่ยนแปลงข้อมูลที่ได้แจ้ง ซึ่งไม่ใช่ข้อมูลเกี่ยวกับการเพิ่มขึ้นหรือลดลงของจำนวนเครื่องกำเนิดรังสีที่มีไว้ในครอบครองหรือใช้ ให้ยื่นคำขอแก้ไขเปลี่ยนแปลงข้อมูลต่อเลขาธิการ พร้อมด้วยเอกสารหรือหลักฐานตามที่ระบุไว้ในแบบคำขอแก้ไขเปลี่ยนแปลงข้อมูลภายใน 30 วันนับแต่วันที่มีการเปลี่ยนแปลง เว้นแต่กรณีที่เป็นการขอแก้ไขเปลี่ยนแปลงข้อมูลเพื่อแจ้งการนำเครื่องกำเนิดรังสีตามใบรับแจ้งมาใช้งานเป็นครั้งแรกตามข้อ 4 จะต้องยื่นคำขอแก้ไขเปลี่ยนแปลงข้อมูลก่อนที่จะมีการใช้งาน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     ให้นำความในข้อ 3 มาใช้บังคับแก่การพิจารณาคำขอแก้ไขเปลี่ยนแปลงข้อมูลด้วยโดยอนุโลม และให้มีการบันทึกรายการการแก้ไขเปลี่ยนแปลงข้อมูลไว้เป็นหลักฐานด้วย</a:t>
            </a:r>
          </a:p>
        </p:txBody>
      </p:sp>
    </p:spTree>
    <p:extLst>
      <p:ext uri="{BB962C8B-B14F-4D97-AF65-F5344CB8AC3E}">
        <p14:creationId xmlns:p14="http://schemas.microsoft.com/office/powerpoint/2010/main" val="4030373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7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ในกรณีที่ใบรับแจ้งชำรุดในสาระสำคัญ สูญหาย หรือถูกทำลาย ให้ผู้แจ้งยื่นคำขอรับใบรับแจ้งใหม่ต่อเลขาธิการ พร้อมด้วยเอกสารหรือหลักฐานตามที่ระบุไว้ในแบบคำขอรับใบรับแจ้งภายใน 15 วันนับแต่วันที่ได้รับทราบถึงการชำรุดในสาระสำคัญ สูญหาย หรือถูกทำลาย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ให้นำความในข้อ 3 มาใช้บังคับแก่การพิจารณาคำขอรับใบรับแจ้งใหม่ด้วยโดยอนุโลม</a:t>
            </a:r>
          </a:p>
          <a:p>
            <a:r>
              <a:rPr lang="th-TH" sz="2800" dirty="0">
                <a:latin typeface="Cordia New" pitchFamily="34" charset="-34"/>
                <a:cs typeface="Cordia New" pitchFamily="34" charset="-34"/>
              </a:rPr>
              <a:t>          ใบรับแจ้งที่ออกให้ตามวรรคหนึ่ง ให้ระบุเหตุแห่งการออกใบรับแจ้งนั้นไว้ในใบรับแจ้ง</a:t>
            </a:r>
          </a:p>
        </p:txBody>
      </p:sp>
    </p:spTree>
    <p:extLst>
      <p:ext uri="{BB962C8B-B14F-4D97-AF65-F5344CB8AC3E}">
        <p14:creationId xmlns:p14="http://schemas.microsoft.com/office/powerpoint/2010/main" val="3672702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8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ในกรณีที่เครื่องกำเนิดรังสีตามใบรับแจ้งสูญหาย ให้ผู้แจ้งแจ้งต่อเลขาธิการ พร้อมด้วยเอกสารหรือหลักฐานตามที่ระบุไว้ในแบบแจ้งเครื่องกำเนิดรังสีสูญหายโดยทันที และให้มีการบันทึกรายการการสูญหายดังกล่าวไว้เป็นหลักฐานด้วย พร้อมทั้งเพิกถอนใบรับแจ้งของเครื่องกำเนิดรังสีที่สูญหายนั้นด้วย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การยื่นคำขอแจ้งการครอบครองหรือใช้เครื่องกำเนิดรังสี รายงานแสดงการเพิ่มขึ้น หรือลดลงของจำนวนเครื่องกำเนิดรังสี คำขอแก้ไขเปลี่ยนแปลงข้อมูล และแบบแจ้งเครื่องกำเนิดรังสีสูญหายตามกฎกระทรวงนี้ ให้ดำเนินการโดยวิธีการทางอิเล็กทรอนิกส์ ในระหว่างที่ยังไม่สามารถดำเนินการโดยวิธีการทางอิเล็กทรอนิกส์ได้ ให้ยื่น ณ สำนักงาน</a:t>
            </a:r>
          </a:p>
        </p:txBody>
      </p:sp>
    </p:spTree>
    <p:extLst>
      <p:ext uri="{BB962C8B-B14F-4D97-AF65-F5344CB8AC3E}">
        <p14:creationId xmlns:p14="http://schemas.microsoft.com/office/powerpoint/2010/main" val="2544782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 smtClean="0"/>
              <a:pPr/>
              <a:t>9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r>
              <a:rPr lang="th-TH" sz="4400" b="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7"/>
            <a:ext cx="8742218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th-TH" sz="2800" dirty="0">
                <a:latin typeface="Cordia New" pitchFamily="34" charset="-34"/>
                <a:cs typeface="Cordia New" pitchFamily="34" charset="-34"/>
              </a:rPr>
              <a:t>คำขอแจ้งการครอบครองหรือใช้เครื่องกำเนิดรังสี ใบรับแจ้ง รายงานแสดงการเพิ่มขึ้นหรือลดลงของจำนวนเครื่องกำเนิดรังสี คำขอแก้ไขเปลี่ยนแปลงข้อมูล และแบบแจ้งเครื่องกำเนิดรังสีสูญหาย ให้เป็นไปตามแบบที่เลขาธิการกำหนดโดยประกาศในราชกิจจานุเบกษา</a:t>
            </a:r>
          </a:p>
        </p:txBody>
      </p:sp>
    </p:spTree>
    <p:extLst>
      <p:ext uri="{BB962C8B-B14F-4D97-AF65-F5344CB8AC3E}">
        <p14:creationId xmlns:p14="http://schemas.microsoft.com/office/powerpoint/2010/main" val="28699888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1142</Words>
  <Application>Microsoft Office PowerPoint</Application>
  <PresentationFormat>On-screen Show (4:3)</PresentationFormat>
  <Paragraphs>67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Cordia New</vt:lpstr>
      <vt:lpstr>Wingdings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user</cp:lastModifiedBy>
  <cp:revision>171</cp:revision>
  <dcterms:created xsi:type="dcterms:W3CDTF">2020-07-02T04:19:53Z</dcterms:created>
  <dcterms:modified xsi:type="dcterms:W3CDTF">2021-05-06T09:54:37Z</dcterms:modified>
</cp:coreProperties>
</file>