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7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กฎกระทรวงการแบ่งระดับ การกำหนดคุณวุฒิ และการอนุญาตเป็นเจ้าหน้าที่ปฏิบัติงานเดินเครื่องปฏิกรณ์นิวเคลียร์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ผู้รับใบอนุญาตซึ่งประสงค์จะขอต่ออายุใบอนุญาต ให้ยื่นคำขอต่ออายุใบอนุญาตต่อเลขาธิการหรือผู้ซึ่งเลขาธิการมอบหมาย พร้อมด้วยข้อมูล เอกสารและหลักฐานตามที่ระบุไว้ในแบบคำขอต่ออายุใบอนุญาตภายในกำหนดระยะเวลา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ผู้รับใบอนุญาตสำหรับเครื่องปฏิกรณ์นิวเคลียร์วิจัย ให้ยื่นคำขอต่ออายุใบอนุญาตก่อนใบอนุญาตสิ้นอายุไม่น้อยกว่า 60 วัน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ผู้รับใบอนุญาตสำหรับเครื่องปฏิกรณ์นิวเคลียร์เพื่อการผลิตพลังงาน ให้ยื่นคำขอต่ออายุใบอนุญาตก่อนใบอนุญาตสิ้นอายุไม่น้อยกว่า 180 วัน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ให้นำความในข้อ 5 ข้อ 6 และข้อ 7 มาใช้บังคับแก่การพิจารณาต่ออายุใบอนุญาตด้วยโดยอนุโลม</a:t>
            </a:r>
          </a:p>
        </p:txBody>
      </p:sp>
    </p:spTree>
    <p:extLst>
      <p:ext uri="{BB962C8B-B14F-4D97-AF65-F5344CB8AC3E}">
        <p14:creationId xmlns:p14="http://schemas.microsoft.com/office/powerpoint/2010/main" val="304103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ในกรณีที่ใบอนุญาตชำรุดในสาระสำคัญ สูญหาย หรือถูกทำลาย ให้ผู้รับใบอนุญาตยื่นคำขอรับใบแทนใบอนุญาตต่อเลขาธิการหรือผู้ซึ่งเลขาธิการมอบหมาย พร้อมด้วยข้อมูล เอกสาร และหลักฐานตามที่ระบุไว้ในแบบคำขอรับใบแทนใบอนุญาตภายใน 15 วันนับแต่วันที่รู้ถึงการชำรุดในสาระสำคัญ สูญหาย หรือถูกทำลาย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ให้นำความในข้อ 5 และข้อ 7 มาใช้บังคับแก่การพิจารณาคำขอรับใบแทนใบอนุญาตด้วยโดยอนุโลม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ใบแทนใบอนุญาต ให้ใช้แบบใบอนุญาต โดยระบุคำว่า “ใบแทน” ด้วยตัวอักษรสีแดงไว้ด้านบนของใบอนุญาต</a:t>
            </a:r>
          </a:p>
        </p:txBody>
      </p:sp>
    </p:spTree>
    <p:extLst>
      <p:ext uri="{BB962C8B-B14F-4D97-AF65-F5344CB8AC3E}">
        <p14:creationId xmlns:p14="http://schemas.microsoft.com/office/powerpoint/2010/main" val="152195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การยื่นคำขอรับใบอนุญาต คำขอแก้ไขเปลี่ยนแปลงรายการในใบอนุญาตคำขอต่ออายุใบอนุญาต และคำขอรับใบแทนใบอนุญาตตามกฎกระทรวงนี้ ให้ดำเนินการโดยวิธีการทางอิเล็กทรอนิกส์ ในระหว่างที่ยังไม่สามารถดำเนินการโดยวิธีการทางอิเล็กทรอนิกส์ได้ ให้ยื่น ณ สำนักงาน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คำขอรับใบอนุญาต ใบรับคำขอ ใบอนุญาต คำขอแก้ไขเปลี่ยนแปลงรายการในใบอนุญาต คำขอต่ออายุใบอนุญาต และคำขอรับใบแทนใบอนุญาต ให้เป็นไปตามแบบที่เลขาธิการกำหนดโดยประกาศในราชกิจจานุเบกษา</a:t>
            </a:r>
          </a:p>
        </p:txBody>
      </p:sp>
    </p:spTree>
    <p:extLst>
      <p:ext uri="{BB962C8B-B14F-4D97-AF65-F5344CB8AC3E}">
        <p14:creationId xmlns:p14="http://schemas.microsoft.com/office/powerpoint/2010/main" val="772156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734386"/>
            <a:ext cx="874221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ในกฎกระทรวงนี้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“ใบอนุญาต”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ใบอนุญาตเจ้าหน้าที่ปฏิบัติงานเดินเครื่องปฏิกรณ์นิวเคลียร์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เจ้าหน้าที่ปฏิบัติงานเดินเครื่องปฏิกรณ์นิวเคลียร์ มี 3 ระดับ ดังต่อไปนี้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เจ้าหน้าที่ปฏิบัติงานเดินเครื่องปฏิกรณ์นิวเคลียร์ทั่วไป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เจ้าหน้าที่ปฏิบัติงานเดินเครื่องปฏิกรณ์นิวเคลียร์อาวุโส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เจ้าหน้าที่ปฏิบัติงานเดินเครื่องปฏิกรณ์นิวเคลียร์ควบคุม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เจ้าหน้าที่ปฏิบัติงานเดินเครื่องปฏิกรณ์นิวเคลียร์แต่ละระดับจะต้องมีคุณวุฒิ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เจ้าหน้าที่ปฏิบัติงานเดินเครื่องปฏิกรณ์นิวเคลียร์ทั่วไป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(ก) สำเร็จการศึกษาไม่ต่ำกว่าประกาศนียบัตรวิชาชีพชั้นสูง อนุปริญญา หรือเทียบเท่า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(ข) ผ่านการอบรมหลักสูตรเจ้าหน้าที่ปฏิบัติงานเดินเครื่องปฏิกรณ์นิวเคลียร์ทั่วไปตามมาตรฐานหลักสูตรที่เลขาธิการกำหนดโดยประกาศในราชกิจจานุเบกษ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(ค) มีประสบการณ์ในการปฏิบัติงานเดินเครื่องปฏิกรณ์นิวเคลียร์ตามระยะเวลาที่เลขาธิการกำหนดโดยประกาศในราชกิจจานุเบกษ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(2) เจ้าหน้าที่ปฏิบัติงานเดินเครื่องปฏิกรณ์นิวเคลียร์อาวุโส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(ก) สำเร็จการศึกษาไม่ต่ำกว่าประกาศนียบัตรวิชาชีพชั้นสูง อนุปริญญา หรือเทียบเท่า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(ข) ผ่านการอบรมหลักสูตรเจ้าหน้าที่ปฏิบัติงานเดินเครื่องปฏิกรณ์นิวเคลียร์อาวุโสตามมาตรฐานหลักสูตรที่เลขาธิการกำหนดโดยประกาศในราชกิจจานุเบกษ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(ค) มีประสบการณ์ในการปฏิบัติงานเดินเครื่องปฏิกรณ์นิวเคลียร์ตามระยะเวลาที่เลขาธิการกำหนดโดยประกาศในราชกิจจานุเบกษา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 เจ้าหน้าที่ปฏิบัติงานเดินเครื่องปฏิกรณ์นิวเคลียร์ควบคุม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(ก) สำเร็จการศึกษาไม่ต่ำกว่าประกาศนียบัตรวิชาชีพชั้นสูง อนุปริญญา หรือเทียบเท่า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(ข) ผ่านการอบรมหลักสูตรเจ้าหน้าที่ปฏิบัติงานเดินเครื่องปฏิกรณ์นิวเคลียร์ควบคุมตามมาตรฐานหลักสูตรที่เลขาธิการกำหนดโดยประกาศในราชกิจจานุเบกษ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(ค) มีประสบการณ์ในการปฏิบัติงานเดินเครื่องปฏิกรณ์นิวเคลียร์ตามระยะเวลาที่เลขาธิการกำหนดโดยประกาศในราชกิจจานุเบกษา</a:t>
            </a:r>
          </a:p>
        </p:txBody>
      </p:sp>
    </p:spTree>
    <p:extLst>
      <p:ext uri="{BB962C8B-B14F-4D97-AF65-F5344CB8AC3E}">
        <p14:creationId xmlns:p14="http://schemas.microsoft.com/office/powerpoint/2010/main" val="6568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ผู้ใดประสงค์จะขอรับใบอนุญาต ให้ยื่นคำขอรับใบอนุญาตต่อเลขาธิการหรือผู้ซึ่งเลขาธิการมอบหมาย พร้อมด้วยข้อมูล เอกสาร และหลักฐานตามที่ระบุไว้ในแบบคำขอรับใบอนุญาต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168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เมื่อได้รับคำขอรับใบอนุญาต ให้เลขาธิการหรือผู้ซึ่งเลขาธิการมอบหมายตรวจสอบคำขอรับใบอนุญาต ข้อมูล เอกสาร และหลักฐานที่ยื่นพร้อมคำขอรับใบอนุญาตให้ถูกต้องครบถ้วน หากเห็นว่าคำขอรับใบอนุญาต ข้อมูล เอกสาร หรือหลักฐานไม่ถูกต้องหรือไม่ครบถ้วน ให้แจ้งให้ผู้ขอรับใบอนุญาตทราบทันที ถ้าเป็นกรณีที่สามารถแก้ไขหรือเพิ่มเติมได้ในขณะนั้น ให้แจ้งผู้ขอรับใบอนุญาตดำเนินการแก้ไขหรือยื่นข้อมูล เอกสาร หรือหลักฐานเพิ่มเติมให้ครบถ้วน ถ้าเป็นกรณีที่ไม่อาจดำเนินการได้ในขณะนั้น ให้บันทึกความบกพร่องและรายการข้อมูล เอกสาร หรือหลักฐานที่จะต้องยื่นเพิ่มเติม พร้อมทั้งกำหนดระยะเวลาที่ผู้ขอรับใบอนุญาตจะต้องดำเนินการไว้และแจ้งให้ผู้ขอรับใบอนุญาตทราบ ในกรณีการยื่นคำขอรับใบอนุญาตมิได้กระทำด้วยวิธีการทางอิเล็กทรอนิกส์ให้เลขาธิการหรือผู้ซึ่งเลขาธิการมอบหมายและผู้ขอรับใบอนุญาตลงนามไว้ในบันทึกนั้น และมอบสำเนาให้ผู้ขอรับใบอนุญาตไว้เป็นหลักฐาน</a:t>
            </a:r>
          </a:p>
        </p:txBody>
      </p:sp>
    </p:spTree>
    <p:extLst>
      <p:ext uri="{BB962C8B-B14F-4D97-AF65-F5344CB8AC3E}">
        <p14:creationId xmlns:p14="http://schemas.microsoft.com/office/powerpoint/2010/main" val="200739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ในกรณีที่ผู้ขอรับใบอนุญาตไม่แก้ไขเพิ่มเติมหรือจัดส่งคำขอรับใบอนุญาต ข้อมูล เอกสาร หรือหลักฐานให้ถูกต้องและครบถ้วนภายในกำหนดระยะเวลาตามวรรคหนึ่ง ให้ถือว่าผู้ขอรับใบอนุญาตไม่ประสงค์จะให้ดำเนินการต่อไป และให้จำหน่ายเรื่องออกจากสารบบและมีหนังสือแจ้งให้ผู้ขอรับใบอนุญาตทราบ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ในกรณีที่เห็นว่าคำขอรับใบอนุญาต ข้อมูล เอกสาร และหลักฐานถูกต้องและครบถ้วนแล้ว ให้เลขาธิการหรือผู้ซึ่งเลขาธิการมอบหมายออกใบรับคำขอให้แก่ผู้ขอรับใบอนุญาต</a:t>
            </a:r>
          </a:p>
        </p:txBody>
      </p:sp>
    </p:spTree>
    <p:extLst>
      <p:ext uri="{BB962C8B-B14F-4D97-AF65-F5344CB8AC3E}">
        <p14:creationId xmlns:p14="http://schemas.microsoft.com/office/powerpoint/2010/main" val="403037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การพิจารณาออกใบอนุญาต ให้เลขาธิการพิจารณาตามหลักเกณฑ์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ผู้ขอรับใบอนุญาตต้องมีคุณสมบัติและไม่มีลักษณะต้องห้ามตามมาตรา 95 วรรคสอง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ผู้ขอรับใบอนุญาตต้องมีคุณวุฒิตามที่กำหนดในข้อ 3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ผู้ขอรับใบอนุญาตต้องผ่านการทดสอบความรู้ความสามารถตามหลักเกณฑ์และวิธีการที่เลขาธิการกำหนดโดยประกาศในราชกิจจานุเบกษ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ผู้ขอรับใบอนุญาตต้องมีสุขภาพสมบูรณ์แข็งแรง ไม่เป็นอุปสรรคตอการปฏิบัติงานเป็นเจ้าหน้าที่ปฏิบัติงานเดินเครื่องปฏิกรณ์นิวเคลียร์ และเป็นไปตามขอกำหนดขั้นต่ำทางด้านสุขภาพที่เลขาธิการกำหนดโดยประกาศในราชกิจจานุเบกษา</a:t>
            </a:r>
          </a:p>
        </p:txBody>
      </p:sp>
    </p:spTree>
    <p:extLst>
      <p:ext uri="{BB962C8B-B14F-4D97-AF65-F5344CB8AC3E}">
        <p14:creationId xmlns:p14="http://schemas.microsoft.com/office/powerpoint/2010/main" val="367270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ให้เลขาธิการพิจารณาคำขอรับใบอนุญาตและมีหนังสือแจ้งคำสั่งอนุญาตหรือไม่อนุญาตไปยังผู้ขอรับใบอนุญาตภายใน 45 วันนับแต่วันที่ออกใบรับคำขอให้แก่ผู้ขอรับใบอนุญาต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              ในกรณีที่เลขาธิการมีคำสั่งอนุญาต ให้เลขาธิการแจ้งเป็นหนังสือให้ผู้ขอรับใบอนุญาตชำระค่าธรรมเนียมใบอนุญาตภายในสามสิบวันนับแต่วันที่ได้รับหนังสือแจ้งดังกล่าว และให้เลขาธิการออกใบอนุญาตให้แก่ผู้ขอรับใบอนุญาตภายในเจ็ดวันนับแต่วันที่ได้รับชำระค่าธรรมเนียม แต่หากผู้ขอรับใบอนุญาตไม่ชำระค่าธรรมเนียมใบอนุญาตภายในกำหนดเวลาดังกล่าว ให้ถือว่าผู้ขอรับใบอนุญาตไม่ประสงค์จะรับใบอนุญาต และให้เลขาธิการจำหน่ายเรื่องออกจากสารบบและมีหนังสือแจ้งให้ผู้ขอรับใบอนุญาตทราบ 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             ในกรณีที่เลขาธิการมีคำสั่งไม่อนุญาต ให้แจ้งคำสั่งดังกล่าวเป็นหนังสือให้ผู้ขอรับใบอนุญาตทราบ ทั้งนี้ ให้ระบุเหตุผลของการไม่อนุญาต รวมทั้งแจ้งสิทธิอุทธรณ์ การยื่นคำอุทธรณ์ และระยะเวลาสำหรับการอุทธรณ์ให้ผู้ขอรับใบอนุญาตทราบด้วย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             เพื่ออำนวยความสะดวกแก่ผู้ขอรับใบอนุญาต เลขาธิการจะแจ้งให้ผู้ขอรับใบอนุญาตทราบ</a:t>
            </a:r>
          </a:p>
        </p:txBody>
      </p:sp>
    </p:spTree>
    <p:extLst>
      <p:ext uri="{BB962C8B-B14F-4D97-AF65-F5344CB8AC3E}">
        <p14:creationId xmlns:p14="http://schemas.microsoft.com/office/powerpoint/2010/main" val="254478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ผู้รับใบอนุญาตซึ่งประสงค์จะแก้ไขเพิ่มเติมชื่อตัว ชื่อสกุล หรือชื่อตัวและชื่อสกุล หรือรายการประวัติอื่นใดในใบอนุญาต ให้ยื่นคำขอแก้ไขเปลี่ยนแปลงรายการดังกล่าวต่อเลขาธิการหรือผู้ซึ่งเลขาธิการมอบหมาย พร้อมด้วยข้อมูล เอกสาร และหลักฐานตามที่ระบุไว้ในแบบคำขอแก้ไขเปลี่ยนแปลงรายการในใบอนุญาต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ให้นำความในข้อ 5 และข้อ 7 มาใช้บังคับแก่การพิจารณาคำขอแก้ไขเปลี่ยนแปลงรายการในใบอนุญาตด้วยโดยอนุโลม</a:t>
            </a:r>
          </a:p>
        </p:txBody>
      </p:sp>
    </p:spTree>
    <p:extLst>
      <p:ext uri="{BB962C8B-B14F-4D97-AF65-F5344CB8AC3E}">
        <p14:creationId xmlns:p14="http://schemas.microsoft.com/office/powerpoint/2010/main" val="28699888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1428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175</cp:revision>
  <dcterms:created xsi:type="dcterms:W3CDTF">2020-07-02T04:19:53Z</dcterms:created>
  <dcterms:modified xsi:type="dcterms:W3CDTF">2021-05-07T03:01:29Z</dcterms:modified>
</cp:coreProperties>
</file>