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9"/>
  </p:notesMasterIdLst>
  <p:sldIdLst>
    <p:sldId id="257" r:id="rId3"/>
    <p:sldId id="270" r:id="rId4"/>
    <p:sldId id="271" r:id="rId5"/>
    <p:sldId id="272" r:id="rId6"/>
    <p:sldId id="273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434" autoAdjust="0"/>
  </p:normalViewPr>
  <p:slideViewPr>
    <p:cSldViewPr snapToGrid="0">
      <p:cViewPr varScale="1">
        <p:scale>
          <a:sx n="64" d="100"/>
          <a:sy n="64" d="100"/>
        </p:scale>
        <p:origin x="1216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2A6FA-19E5-4530-8E92-E7C545222338}" type="datetimeFigureOut">
              <a:rPr lang="en-US" smtClean="0"/>
              <a:pPr/>
              <a:t>5/28/2021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21FA7-53BB-431B-BD21-66F8481CD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11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4C491BD-6194-4E51-ABE5-08A78BA5D132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A077828-BA68-4FDB-B286-F99BFA8E39AE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กฎหมายสิ่งแวดล้อม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สงวนลิขสิทธิ์ โดย บริษัท เอไอเอ็ม คอนซัลแตนท์ จำกัด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9DB0AFA1-087E-401B-9EE8-E2A9F81D2861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81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758050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464233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707F3-18E9-4CDF-ABE2-7D0CDBA9D667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E7BCC-A2AE-4FEA-AEE1-FBD87B7DDA9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639972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9F807-0E03-41E3-B6F0-4666956555B5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4DA2C-68FD-4707-9CCC-DB4A3143A74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066416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0D24D-470D-4AC6-9E50-D4D049866E1C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46B2F-32E5-4534-994B-F5E5F619EDC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46284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570B3-E003-4781-A0B1-E84946261D26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F472D-BD1F-466C-B8D3-D9BB1DE0A6B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57794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97266-AF0E-4FC1-B5DA-C537BF239B9C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25446-72A4-4255-8766-38084A1DE86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376090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07E60-2EB8-44E0-8E02-6E01ADF756FB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152AC-6E4F-48C5-9033-2B868489333B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469744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47A27-D455-4386-92E3-4E96BEE8A254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C819D-8443-4FCB-A002-67309705E3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812583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A5378-16E6-48F2-BE0E-249C3179A3A0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4712D-27E4-43A9-A709-727A1FC3C43C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1052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536103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80EFC-EA06-4E7A-BD84-EE01BCD8EB45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A77F9-2706-4212-8559-E4D02A59B49F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186411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8B455-CAB6-409A-9A22-39494B2C07E6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035E6-8DFE-423E-9F59-02531F06A4D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835274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12798-1B63-4C0A-980A-3DF738A268E9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075EE-C67A-4F50-AC19-7653DBFF7F4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501958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593017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65447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64729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83493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24504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78682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498883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149450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7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9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5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753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8366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40B7BF-AB41-457D-BC2B-BF77F6CA611D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AAF993-73DF-4218-A45D-BAA079F544DF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4445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6468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79093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พระราชกฤษฎีกา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การกำหนดให้ผู้รับใบอนุญาตชำระค่าธรรมเนียมการต่ออายุใบอนุญาตแทนการยื่นคำขอต่ออายุใบอนุญาต พ.ศ. 2564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ประกาศในราชกิจจานุเบกษา 26 พฤษภาคม 2564</a:t>
            </a:r>
          </a:p>
        </p:txBody>
      </p:sp>
    </p:spTree>
    <p:extLst>
      <p:ext uri="{BB962C8B-B14F-4D97-AF65-F5344CB8AC3E}">
        <p14:creationId xmlns:p14="http://schemas.microsoft.com/office/powerpoint/2010/main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823839"/>
            <a:ext cx="8742218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พระราชกฤษฎีกานี้ให้ใช้บังคับเมื่อพ้นกำหนดหนึ่งร้อยแปดสิบวันนับแต่วันประกาศในราชกิจจานุเบกษาเป็นต้นไป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การต่ออายุใบอนุญาตตามรายชื่อพระราชบัญญัติและประเภทของใบอนุญาตที่กำหนดในบัญชีท้ายพระราชกฤษฎีกานี้ ผู้รับใบอนุญาตอาจชำรค่าธรรมเนียมการต่ออายุใบอนุญาตแทนการยื่นคำขอต่ออายุใบอนุญาตได้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th-TH" sz="2800" dirty="0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3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0891" y="785812"/>
            <a:ext cx="8742218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ผู้รับใบอนุญาตซึ่งประสงค์จะชำระค่าธรรมเนียมการต่ออายุใบอนุญาต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แทนการยื่นคำขอต่ออายุใบอนุญาต ให้ชำระค่าธรรมเนียมตามอัตราที่กำหนดไว้ในกฎหมายว่าด้วยการนั้น ณ สถานที่ทำการของผู้อนุญาต หรือผ่านช่องทางหนึ่งช่องทางใดดังต่อไปนี้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(1) จุดบริการรับชำระค่าธรรมเนียม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(2) ธนาคาร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(3) ศูนย์บริการร่วมหรือศูนย์รับคำขออนุญาต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(4) ช่องทางอิเล็กทรอนิกส์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(5) ช่องทางอื่นใดที่เป็นการอำนวยความสะดวกแก่ประชาชน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ให้ผู้อนุญาตจัดให้มีช่องทางสำหรับรองรับการชำระค่าธรรมเนียมตาม (1) (2) (3) (4) หรือ (5) อย่างน้อย 1 ช่องทาง รวมทั้งกำหนดรายละเอียดวิธีการชำระค่าธรรมเนียม และประกาศให้ประชาชนทราบเป็นการทั่วไป</a:t>
            </a:r>
          </a:p>
        </p:txBody>
      </p:sp>
    </p:spTree>
    <p:extLst>
      <p:ext uri="{BB962C8B-B14F-4D97-AF65-F5344CB8AC3E}">
        <p14:creationId xmlns:p14="http://schemas.microsoft.com/office/powerpoint/2010/main" val="982156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4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42497"/>
            <a:ext cx="8742218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ให้ผู้รับใบอนุญาตดำเนินการชำระค่าธรรมเนียมตามมาตรา 4 ก่อนวันที่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ใบอนุญาตจะสิ้นอายุลง ทั้งนี้ ในกรณีที่กฎหมายเฉพาะเรื่องกำหนดเงื่อนเวลาการยื่นคำขอต่ออายุใบอนุญาตไว้เป็นประการใด ให้ปฏิบัติตามกฎหมายนั้นด้วย และเมื่อชำระค่าธรรมเนียมแล้ว ให้ออกหลักฐานการต่ออายุใบอนุญาตให้แก่ผู้รับใบอนุญาต และให้ถือว่าผู้รับใบอนุญาตได้รับการต่ออายุใบอนุญาตตามกฎหมายนั้น ๆ แล้ว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        ในกรณีที่ไม่สามารถออกหลักฐานการต่ออายุใบอนุญาตได้ตามวรรคหนึ่ง ให้ผู้ซึ่งได้รับมอบหมายให้รับช าระค่าธรรมเนียมออกหลักฐานการรับเงินให้แก่ผู้รับใบอนุญาต และให้ถือว่าหลักฐานการรับเงินดังกล่าวเป็นหลักฐานการต่ออายุใบอนุญาตจนกว่าผู้รับใบอนุญาตจะได้รับหลักฐานการต่ออายุใบอนุญาตจากผู้อนุญาต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       ผู้อนุญาตอาจส่งหลักฐานการต่ออายุใบอนุญาตตามมาตรานี้โดยวิธีการทางอิเล็กทรอนิกส์ด้วยก็ได้</a:t>
            </a:r>
          </a:p>
        </p:txBody>
      </p:sp>
    </p:spTree>
    <p:extLst>
      <p:ext uri="{BB962C8B-B14F-4D97-AF65-F5344CB8AC3E}">
        <p14:creationId xmlns:p14="http://schemas.microsoft.com/office/powerpoint/2010/main" val="1950371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5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42497"/>
            <a:ext cx="8742218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ให้ผู้อนุญาตจัดให้มีช่องทางสำหรับรองรับการชำระค่าธรรมเนียมตามมาตรา 4 วรรคสอง ให้แล้วเสร็จภายใน 360 วันนับแต่วันที่พระราชกฤษฎีกานี้ใช้บังคับ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               ในกรณีที่หน่วยงานของรัฐใดไม่อาจดำเนินการให้แล้วเสร็จได้ภายในระยะเวลาตามวรรคหนึ่ง ให้แจ้งเหตุผลพร้อมระยะเวลาที่คาดว่าจะแล้วเสร็จต่อคณะกรรมการพัฒนาระบบราชการเพื่อรายงานคณะรัฐมนตรีพิจารณาต่อไป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คำขอต่ออายุใบอนุญาตตามรายชื่อพระราชบัญญัติและประเภทของใบอนุญาตที่กำหนดในบัญชีท้ายพระราชกฤษฎีกานี้ ซึ่งผู้รับใบอนุญาตได้ยื่นไว้ก่อนวันที่พระราชกฤษฎีกานี้ใช้บังคับและยังอยู่ระหว่างการพิจารณาของผู้อนุญาต ผู้รับใบอนุญาตอาจดำเนินการตามพระราชกฤษฎีกานี้ได้ และให้นำความในมาตรา 5 มาใช้บังคับโดยอนุโลม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ให้นายกรัฐมนตรีรักษาการตามพระราชกฤษฎีกานี้</a:t>
            </a:r>
          </a:p>
        </p:txBody>
      </p:sp>
    </p:spTree>
    <p:extLst>
      <p:ext uri="{BB962C8B-B14F-4D97-AF65-F5344CB8AC3E}">
        <p14:creationId xmlns:p14="http://schemas.microsoft.com/office/powerpoint/2010/main" val="1294933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6</a:t>
            </a:fld>
            <a:endParaRPr lang="en-US" altLang="en-US" sz="10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0" y="1700213"/>
            <a:ext cx="7561263" cy="4011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บริษัท เอไอ</a:t>
            </a:r>
            <a:r>
              <a:rPr lang="th-TH" altLang="en-US" sz="3400" dirty="0" err="1">
                <a:solidFill>
                  <a:srgbClr val="00B050"/>
                </a:solidFill>
              </a:rPr>
              <a:t>เอ็ม</a:t>
            </a:r>
            <a:r>
              <a:rPr lang="th-TH" altLang="en-US" sz="3400" dirty="0">
                <a:solidFill>
                  <a:srgbClr val="00B050"/>
                </a:solidFill>
              </a:rPr>
              <a:t> </a:t>
            </a:r>
            <a:r>
              <a:rPr lang="th-TH" altLang="en-US" sz="3400" dirty="0" err="1">
                <a:solidFill>
                  <a:srgbClr val="00B050"/>
                </a:solidFill>
              </a:rPr>
              <a:t>คอนซัลแตนท์</a:t>
            </a:r>
            <a:r>
              <a:rPr lang="th-TH" altLang="en-US" sz="3400" dirty="0">
                <a:solidFill>
                  <a:srgbClr val="00B050"/>
                </a:solidFill>
              </a:rPr>
              <a:t> จำกัด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324/11 </a:t>
            </a:r>
            <a:r>
              <a:rPr lang="th-TH" altLang="en-US" sz="3400" dirty="0">
                <a:solidFill>
                  <a:srgbClr val="00B050"/>
                </a:solidFill>
              </a:rPr>
              <a:t>ถนนมาเจริญ แขวงหนองค้างพลู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 dirty="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Tel</a:t>
            </a:r>
            <a:r>
              <a:rPr lang="th-TH" altLang="en-US" sz="3400" dirty="0">
                <a:solidFill>
                  <a:srgbClr val="00B050"/>
                </a:solidFill>
              </a:rPr>
              <a:t>. 02-</a:t>
            </a:r>
            <a:r>
              <a:rPr lang="en-US" altLang="en-US" sz="3400" dirty="0">
                <a:solidFill>
                  <a:srgbClr val="00B050"/>
                </a:solidFill>
              </a:rPr>
              <a:t>489-2500-1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 dirty="0">
                <a:solidFill>
                  <a:srgbClr val="00B050"/>
                </a:solidFill>
              </a:rPr>
              <a:t>  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FF0000"/>
                </a:solidFill>
              </a:rPr>
              <a:t>Email: </a:t>
            </a:r>
            <a:r>
              <a:rPr lang="en-US" altLang="en-US" sz="3400" u="sng" dirty="0">
                <a:solidFill>
                  <a:srgbClr val="FF0000"/>
                </a:solidFill>
              </a:rPr>
              <a:t>marketing@aimconsultant.com</a:t>
            </a:r>
            <a:endParaRPr lang="th-TH" altLang="en-US" sz="3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24257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910</TotalTime>
  <Words>624</Words>
  <Application>Microsoft Office PowerPoint</Application>
  <PresentationFormat>On-screen Show (4:3)</PresentationFormat>
  <Paragraphs>54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Cordia New</vt:lpstr>
      <vt:lpstr>Wingdings</vt:lpstr>
      <vt:lpstr>1_Office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user</cp:lastModifiedBy>
  <cp:revision>208</cp:revision>
  <dcterms:created xsi:type="dcterms:W3CDTF">2020-07-02T04:19:53Z</dcterms:created>
  <dcterms:modified xsi:type="dcterms:W3CDTF">2021-05-28T07:51:56Z</dcterms:modified>
</cp:coreProperties>
</file>