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57" r:id="rId3"/>
    <p:sldId id="271" r:id="rId4"/>
    <p:sldId id="272" r:id="rId5"/>
    <p:sldId id="273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434" autoAdjust="0"/>
  </p:normalViewPr>
  <p:slideViewPr>
    <p:cSldViewPr snapToGrid="0">
      <p:cViewPr varScale="1">
        <p:scale>
          <a:sx n="79" d="100"/>
          <a:sy n="79" d="100"/>
        </p:scale>
        <p:origin x="1435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2A6FA-19E5-4530-8E92-E7C545222338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21FA7-53BB-431B-BD21-66F8481CD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1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fld id="{B4C491BD-6194-4E51-ABE5-08A78BA5D132}" type="slidenum"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1</a:t>
            </a:fld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Slide Number Placeholder 6"/>
          <p:cNvSpPr txBox="1">
            <a:spLocks noGrp="1"/>
          </p:cNvSpPr>
          <p:nvPr/>
        </p:nvSpPr>
        <p:spPr bwMode="auto">
          <a:xfrm>
            <a:off x="3778250" y="9429750"/>
            <a:ext cx="2889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13" tIns="47407" rIns="94813" bIns="47407" anchor="b"/>
          <a:lstStyle>
            <a:lvl1pPr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7A077828-BA68-4FDB-B286-F99BFA8E39AE}" type="slidenum"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4" name="Header Placeholder 1"/>
          <p:cNvSpPr txBox="1">
            <a:spLocks noGrp="1"/>
          </p:cNvSpPr>
          <p:nvPr/>
        </p:nvSpPr>
        <p:spPr bwMode="auto">
          <a:xfrm>
            <a:off x="0" y="0"/>
            <a:ext cx="2890838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13" tIns="47407" rIns="94813" bIns="47407"/>
          <a:lstStyle>
            <a:lvl1pPr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t>กฎหมายสิ่งแวดล้อม</a:t>
            </a:r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5" name="Footer Placeholder 5"/>
          <p:cNvSpPr txBox="1">
            <a:spLocks noGrp="1"/>
          </p:cNvSpPr>
          <p:nvPr/>
        </p:nvSpPr>
        <p:spPr bwMode="auto">
          <a:xfrm>
            <a:off x="0" y="9429750"/>
            <a:ext cx="289083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13" tIns="47407" rIns="94813" bIns="47407" anchor="b"/>
          <a:lstStyle>
            <a:lvl1pPr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t>สงวนลิขสิทธิ์ โดย บริษัท เอไอเอ็ม คอนซัลแตนท์ จำกัด</a:t>
            </a:r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6" name="Slide Number Placeholder 6"/>
          <p:cNvSpPr txBox="1">
            <a:spLocks noGrp="1"/>
          </p:cNvSpPr>
          <p:nvPr/>
        </p:nvSpPr>
        <p:spPr bwMode="auto">
          <a:xfrm>
            <a:off x="3778250" y="9429750"/>
            <a:ext cx="2889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13" tIns="47407" rIns="94813" bIns="47407" anchor="b"/>
          <a:lstStyle>
            <a:lvl1pPr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9DB0AFA1-087E-401B-9EE8-E2A9F81D2861}" type="slidenum"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8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07912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BABB1-DB2B-47DA-9383-9BD1C4A151D2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A87A9-750A-4100-9A89-FB6E44F6923D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81002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56BE8-4452-4952-830E-067303277A32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09CDF-57D0-4A7E-A3CE-958DEA43750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758050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87527-1E37-4224-B2FA-A56DBE435F9F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9876-FD68-43B2-AEAB-7ABAEA41773A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64233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707F3-18E9-4CDF-ABE2-7D0CDBA9D667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E7BCC-A2AE-4FEA-AEE1-FBD87B7DDA95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639972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9F807-0E03-41E3-B6F0-4666956555B5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4DA2C-68FD-4707-9CCC-DB4A3143A744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066416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0D24D-470D-4AC6-9E50-D4D049866E1C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6B2F-32E5-4534-994B-F5E5F619EDC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546284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570B3-E003-4781-A0B1-E84946261D26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F472D-BD1F-466C-B8D3-D9BB1DE0A6B5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57794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97266-AF0E-4FC1-B5DA-C537BF239B9C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25446-72A4-4255-8766-38084A1DE86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376090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07E60-2EB8-44E0-8E02-6E01ADF756FB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152AC-6E4F-48C5-9033-2B868489333B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4697445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47A27-D455-4386-92E3-4E96BEE8A254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C819D-8443-4FCB-A002-67309705E31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812583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A5378-16E6-48F2-BE0E-249C3179A3A0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4712D-27E4-43A9-A709-727A1FC3C43C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510524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D1CFE-C5A8-47D2-9F36-5D1AAFE14A5A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71F4A-5F40-4BDE-92B8-7018362B7756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536103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80EFC-EA06-4E7A-BD84-EE01BCD8EB45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A77F9-2706-4212-8559-E4D02A59B49F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186411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8B455-CAB6-409A-9A22-39494B2C07E6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035E6-8DFE-423E-9F59-02531F06A4D5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835274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12798-1B63-4C0A-980A-3DF738A268E9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075EE-C67A-4F50-AC19-7653DBFF7F42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501958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583A2-90F3-47B6-9D2B-59AEEFDB4CD5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0D72A-D09F-4426-BCF1-626708EB19B4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59301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4B255-B0EB-46D0-BEA5-9440035BA4F8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E50CC2-C140-480E-86E0-1A9E59F5820A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654478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9E29-F77D-465C-98F3-7DB32DCD1C04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E63DC-0C35-4D16-BC77-C69B7CC1F21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64729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1C967-6A03-40AD-9CC4-21CF0898DFB8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D7417-B85E-445B-9B5C-80FFF4E74BF0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83493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84C5B-8D90-469A-BB28-45C03DAF8F61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6D271-6905-4286-9EE1-534BAA231E86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24504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60593-8D12-4B49-AD94-31C4E86E3C01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A05F0-4F07-4D86-B720-5F438AA511AD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786823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F2BA5-B156-4DA1-A88B-6BAA4D1D48A0}" type="datetime1">
              <a:rPr lang="th-TH"/>
              <a:pPr>
                <a:defRPr/>
              </a:pPr>
              <a:t>16/03/69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66CC5-C682-40DB-8031-062FF6079C12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498883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ChangeArrowheads="1"/>
          </p:cNvSpPr>
          <p:nvPr userDrawn="1"/>
        </p:nvSpPr>
        <p:spPr bwMode="auto">
          <a:xfrm>
            <a:off x="0" y="149450"/>
            <a:ext cx="326028" cy="537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CFFFF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th-TH" sz="3200" b="1">
              <a:solidFill>
                <a:prstClr val="black"/>
              </a:solidFill>
              <a:latin typeface="Cordia New" panose="020B0304020202020204" pitchFamily="34" charset="-34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th-TH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th-TH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7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rgbClr val="898989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951C24-B56C-4035-BDC5-103DCFE4AB7F}" type="datetime1">
              <a:rPr lang="th-TH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067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 sz="1200" b="0">
                <a:solidFill>
                  <a:srgbClr val="898989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4209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358EAD-14DD-444D-97A4-4A0F50B353A2}" type="slidenum">
              <a:rPr lang="th-TH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h-TH" altLang="en-US"/>
          </a:p>
        </p:txBody>
      </p:sp>
      <p:cxnSp>
        <p:nvCxnSpPr>
          <p:cNvPr id="1032" name="Straight Connector 14"/>
          <p:cNvCxnSpPr>
            <a:cxnSpLocks noChangeShapeType="1"/>
          </p:cNvCxnSpPr>
          <p:nvPr userDrawn="1"/>
        </p:nvCxnSpPr>
        <p:spPr bwMode="auto">
          <a:xfrm>
            <a:off x="935038" y="620713"/>
            <a:ext cx="8208962" cy="0"/>
          </a:xfrm>
          <a:prstGeom prst="line">
            <a:avLst/>
          </a:prstGeom>
          <a:noFill/>
          <a:ln w="952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3" name="Straight Connector 14"/>
          <p:cNvCxnSpPr>
            <a:cxnSpLocks noChangeShapeType="1"/>
          </p:cNvCxnSpPr>
          <p:nvPr userDrawn="1"/>
        </p:nvCxnSpPr>
        <p:spPr bwMode="auto">
          <a:xfrm>
            <a:off x="935038" y="692150"/>
            <a:ext cx="8208962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34" name="รูปภาพ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35" y="44452"/>
            <a:ext cx="900113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53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CFFFF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th-TH" sz="3200" b="1">
              <a:solidFill>
                <a:prstClr val="black"/>
              </a:solidFill>
              <a:latin typeface="Cordia New" panose="020B0304020202020204" pitchFamily="34" charset="-34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th-TH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th-TH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rgbClr val="898989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40B7BF-AB41-457D-BC2B-BF77F6CA611D}" type="datetime1">
              <a:rPr lang="th-TH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06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 sz="1200" b="0">
                <a:solidFill>
                  <a:srgbClr val="898989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420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AAF993-73DF-4218-A45D-BAA079F544DF}" type="slidenum">
              <a:rPr lang="th-TH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h-TH" altLang="en-US"/>
          </a:p>
        </p:txBody>
      </p:sp>
      <p:cxnSp>
        <p:nvCxnSpPr>
          <p:cNvPr id="1032" name="Straight Connector 14"/>
          <p:cNvCxnSpPr>
            <a:cxnSpLocks noChangeShapeType="1"/>
          </p:cNvCxnSpPr>
          <p:nvPr userDrawn="1"/>
        </p:nvCxnSpPr>
        <p:spPr bwMode="auto">
          <a:xfrm>
            <a:off x="935038" y="620713"/>
            <a:ext cx="8208962" cy="0"/>
          </a:xfrm>
          <a:prstGeom prst="line">
            <a:avLst/>
          </a:prstGeom>
          <a:noFill/>
          <a:ln w="952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3" name="Straight Connector 14"/>
          <p:cNvCxnSpPr>
            <a:cxnSpLocks noChangeShapeType="1"/>
          </p:cNvCxnSpPr>
          <p:nvPr userDrawn="1"/>
        </p:nvCxnSpPr>
        <p:spPr bwMode="auto">
          <a:xfrm>
            <a:off x="935038" y="692150"/>
            <a:ext cx="8208962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34" name="รูปภาพ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4450"/>
            <a:ext cx="900113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646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mconsultant.com/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r>
              <a:rPr lang="en-US" altLang="en-US" sz="12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www.aimconsultant.com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fld id="{536A29C5-ABC9-4BFB-8B14-2341D328DB99}" type="slidenum">
              <a:rPr lang="th-TH" altLang="en-US" sz="12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pPr/>
              <a:t>1</a:t>
            </a:fld>
            <a:endParaRPr lang="th-TH" altLang="en-US" sz="1200" b="0">
              <a:solidFill>
                <a:srgbClr val="89898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3076" name="Slide Number Placeholder 5"/>
          <p:cNvSpPr txBox="1">
            <a:spLocks noGrp="1"/>
          </p:cNvSpPr>
          <p:nvPr/>
        </p:nvSpPr>
        <p:spPr bwMode="auto">
          <a:xfrm>
            <a:off x="6553200" y="635637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en-US" sz="1200" b="0">
              <a:solidFill>
                <a:srgbClr val="89898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3077" name="Rectangle 3"/>
          <p:cNvSpPr txBox="1">
            <a:spLocks noChangeArrowheads="1"/>
          </p:cNvSpPr>
          <p:nvPr/>
        </p:nvSpPr>
        <p:spPr bwMode="auto">
          <a:xfrm>
            <a:off x="250031" y="989032"/>
            <a:ext cx="8643938" cy="528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altLang="en-US" sz="3400" dirty="0">
                <a:solidFill>
                  <a:prstClr val="black"/>
                </a:solidFill>
              </a:rPr>
              <a:t>ประกาศกระทรวงมหาดไทย </a:t>
            </a:r>
            <a:endParaRPr lang="en-US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altLang="en-US" sz="3400" dirty="0">
                <a:solidFill>
                  <a:prstClr val="black"/>
                </a:solidFill>
              </a:rPr>
              <a:t>เรื่อง การอนุญาตให้คนต่างด้าวอยู่ในราชอาณาจักรเป็นกรณีพิเศษ สำหรับคนต่างด้าวสัญชาติลาว เมียนมา และเวียดนาม ตามมติคณะรัฐมนตรีเมื่อวันที่ 11 พฤศจิกายน 2568 (ฉบับที่ 2)    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h-TH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h-TH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h-TH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altLang="en-US" sz="3400" dirty="0">
                <a:solidFill>
                  <a:prstClr val="black"/>
                </a:solidFill>
              </a:rPr>
              <a:t>ประกาศในราชกิจจานุเบกษา 1</a:t>
            </a:r>
            <a:r>
              <a:rPr lang="en-US" altLang="en-US" sz="3400" dirty="0">
                <a:solidFill>
                  <a:prstClr val="black"/>
                </a:solidFill>
              </a:rPr>
              <a:t>3</a:t>
            </a:r>
            <a:r>
              <a:rPr lang="th-TH" altLang="en-US" sz="3400" dirty="0">
                <a:solidFill>
                  <a:prstClr val="black"/>
                </a:solidFill>
              </a:rPr>
              <a:t> มีนาคม 256</a:t>
            </a:r>
            <a:r>
              <a:rPr lang="en-US" altLang="en-US" sz="3400" dirty="0">
                <a:solidFill>
                  <a:prstClr val="black"/>
                </a:solidFill>
              </a:rPr>
              <a:t>9</a:t>
            </a:r>
            <a:endParaRPr lang="th-TH" altLang="en-US" sz="3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4492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ท้ายกระดา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www.aimconsultant.com</a:t>
            </a:r>
          </a:p>
        </p:txBody>
      </p:sp>
      <p:sp>
        <p:nvSpPr>
          <p:cNvPr id="3" name="ตัวยึดหมายเลขภาพนิ่ง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6D271-6905-4286-9EE1-534BAA231E86}" type="slidenum">
              <a:rPr lang="th-TH" altLang="en-US" smtClean="0"/>
              <a:pPr/>
              <a:t>2</a:t>
            </a:fld>
            <a:endParaRPr lang="th-TH" alt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61288" y="0"/>
            <a:ext cx="8229600" cy="785812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th-TH" sz="44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สรุปสาระสำคัญ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F8989F-2956-4249-882E-432917B7B6BC}"/>
              </a:ext>
            </a:extLst>
          </p:cNvPr>
          <p:cNvSpPr txBox="1"/>
          <p:nvPr/>
        </p:nvSpPr>
        <p:spPr>
          <a:xfrm>
            <a:off x="207819" y="1022617"/>
            <a:ext cx="868306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8163" indent="-363538">
              <a:buFont typeface="Wingdings" panose="05000000000000000000" pitchFamily="2" charset="2"/>
              <a:buChar char="q"/>
            </a:pPr>
            <a:r>
              <a:rPr lang="th-TH" sz="2800" dirty="0">
                <a:latin typeface="Cordia New" pitchFamily="34" charset="-34"/>
              </a:rPr>
              <a:t>ประกาศนี้ให้ใช้บังคับตั้งแต่วันที่ 25 กุมภาพันธ์ พ.ศ. 2569 เป็นต้นไป</a:t>
            </a:r>
            <a:endParaRPr lang="en-US" sz="2800" dirty="0">
              <a:latin typeface="Cordia New" pitchFamily="34" charset="-34"/>
            </a:endParaRPr>
          </a:p>
          <a:p>
            <a:pPr marL="538163" indent="-363538">
              <a:buFont typeface="Wingdings" panose="05000000000000000000" pitchFamily="2" charset="2"/>
              <a:buChar char="q"/>
            </a:pPr>
            <a:r>
              <a:rPr lang="th-TH" sz="2800" dirty="0">
                <a:latin typeface="Cordia New" pitchFamily="34" charset="-34"/>
              </a:rPr>
              <a:t>ยกเลิกความในบทนิยามคำว่า “ประกาศกระทรวงแรงงาน” ในข้อ 1 แห่งประกาศกระทรวงมหาดไทย เรื่อง การอนุญาตให้คนต่างด้าวอยู่ในราชอาณาจักรเป็นกรณีพิเศษ สำหรับคนต่างด้าวสัญชาติลาว เมียนมา และเวียดนาม ตามมติคณะรัฐมนตรีเมื่อวันที่ 11 พฤศจิกายน 2568 ลงวันที่ 8 ธันวาคม พ.ศ. 2568 และให้ใช้ความต่อไปนี้แทน</a:t>
            </a:r>
          </a:p>
          <a:p>
            <a:pPr marL="174625"/>
            <a:r>
              <a:rPr lang="en-US" sz="2800" dirty="0">
                <a:latin typeface="Cordia New" pitchFamily="34" charset="-34"/>
              </a:rPr>
              <a:t>	</a:t>
            </a:r>
            <a:r>
              <a:rPr lang="th-TH" sz="2800" dirty="0">
                <a:solidFill>
                  <a:srgbClr val="0033CC"/>
                </a:solidFill>
                <a:latin typeface="Cordia New" pitchFamily="34" charset="-34"/>
              </a:rPr>
              <a:t>““ประกาศกระทรวงแรงงาน” หมายความว่า ประกาศกระทรวงแรงงาน เรื่อง การอนุญาต ให้คนต่างด้าวอยู่ในราชอาณาจักรเป็นกรณีพิเศษ สำหรับคนต่างด้าวสัญชาติลาว เมียนมา และเวียดนาม ตามมติคณะรัฐมนตรีเมื่อวันที่ 11 พฤศจิกายน 2568 และที่แก้ไขเพิ่มเติม”</a:t>
            </a:r>
            <a:endParaRPr lang="en-US" sz="2800" dirty="0">
              <a:solidFill>
                <a:srgbClr val="0033CC"/>
              </a:solidFill>
              <a:latin typeface="Cordia New" pitchFamily="34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F697B-4BCA-997B-6201-4196504F4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ท้ายกระดาษ 1">
            <a:extLst>
              <a:ext uri="{FF2B5EF4-FFF2-40B4-BE49-F238E27FC236}">
                <a16:creationId xmlns:a16="http://schemas.microsoft.com/office/drawing/2014/main" id="{85478F19-6329-0871-6CD5-4A4331C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www.aimconsultant.com</a:t>
            </a:r>
          </a:p>
        </p:txBody>
      </p:sp>
      <p:sp>
        <p:nvSpPr>
          <p:cNvPr id="3" name="ตัวยึดหมายเลขภาพนิ่ง 2">
            <a:extLst>
              <a:ext uri="{FF2B5EF4-FFF2-40B4-BE49-F238E27FC236}">
                <a16:creationId xmlns:a16="http://schemas.microsoft.com/office/drawing/2014/main" id="{671B8D14-B933-8765-5389-134403D5F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6D271-6905-4286-9EE1-534BAA231E86}" type="slidenum">
              <a:rPr lang="th-TH" altLang="en-US" smtClean="0"/>
              <a:pPr/>
              <a:t>3</a:t>
            </a:fld>
            <a:endParaRPr lang="th-TH" alt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F80D7DC-0DE3-0D5D-3207-8A0E476FDF1D}"/>
              </a:ext>
            </a:extLst>
          </p:cNvPr>
          <p:cNvSpPr txBox="1">
            <a:spLocks noChangeArrowheads="1"/>
          </p:cNvSpPr>
          <p:nvPr/>
        </p:nvSpPr>
        <p:spPr>
          <a:xfrm>
            <a:off x="661288" y="0"/>
            <a:ext cx="8229600" cy="785812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th-TH" sz="44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สรุปสาระสำคัญ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DC6D85-E388-2006-43E4-C59C64685FB9}"/>
              </a:ext>
            </a:extLst>
          </p:cNvPr>
          <p:cNvSpPr txBox="1"/>
          <p:nvPr/>
        </p:nvSpPr>
        <p:spPr>
          <a:xfrm>
            <a:off x="207819" y="1022617"/>
            <a:ext cx="868306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8163" indent="-363538">
              <a:buFont typeface="Wingdings" panose="05000000000000000000" pitchFamily="2" charset="2"/>
              <a:buChar char="q"/>
            </a:pPr>
            <a:r>
              <a:rPr lang="th-TH" sz="2800" dirty="0">
                <a:latin typeface="Cordia New" pitchFamily="34" charset="-34"/>
              </a:rPr>
              <a:t>ยกเลิกความในข้อ 4 และข้อ 5 แห่งประกาศกระทรวงมหาดไทย เรื่อง การอนุญาตให้คนต่างด้าวอยู่ในราชอาณาจักรเป็นกรณีพิเศษ สำหรับคนต่างด้าวสัญชาติลาว เมียนมา และเวียดนาม ตามมติคณะรัฐมนตรีเมื่อวันที่ 11 พฤศจิกายน 2568 ลงวันที่ 8 ธันวาคม พ.ศ. 2568 และให้ใช้ความต่อไปนี้แทน</a:t>
            </a:r>
          </a:p>
          <a:p>
            <a:pPr marL="174625"/>
            <a:r>
              <a:rPr lang="en-US" sz="2800" dirty="0">
                <a:latin typeface="Cordia New" pitchFamily="34" charset="-34"/>
              </a:rPr>
              <a:t>	</a:t>
            </a:r>
            <a:r>
              <a:rPr lang="th-TH" sz="2800" dirty="0">
                <a:solidFill>
                  <a:srgbClr val="0033CC"/>
                </a:solidFill>
                <a:latin typeface="Cordia New" pitchFamily="34" charset="-34"/>
              </a:rPr>
              <a:t>“ข้อ 4 ให้คนต่างด้าวซึ่งนายจ้างหรือผู้รับอนุญาตให้นำคนต่างด้าวมาทำงานที่ได้รับมอบอำนาจจากนายจ้างซึ่งได้ยื่นคำขออนุญาตทำงานแทนคนต่างด้าวต่อกรมการจัดหางานตามข้อ 4 แห่งประกาศกระทรวงแรงงานแล้ว อยู่ในราชอาณาจักรเป็นกรณีพิเศษต่อไปอีกเป็นระยะเวลา 95 วันนับถัดจากวันที่ครบกำหนดระยะเวลาให้อยู่ในราชอาณาจักรเป็นกรณีพิเศษตามข้อ 3 เพื่อดำเนินการตามข้อ 5 แห่งประกาศกระทรวงแรงงาน และดำเนินการจัดเก็บข้อมูลอัตลักษณ์บุคคลที่กองบังคับการตรวจคนเข้าเมือง 1 สำนักงานตรวจคนเข้าเมือง ตรวจคนเข้าเมืองจังหวัด หรือสถานที่อื่นที่สำนักงานตรวจคนเข้าเมืองกำหนด</a:t>
            </a:r>
            <a:endParaRPr lang="en-US" sz="2800" dirty="0">
              <a:solidFill>
                <a:srgbClr val="0033CC"/>
              </a:solidFill>
              <a:latin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95348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9FCEC-8454-1498-FEA2-9184F2D4C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ท้ายกระดาษ 1">
            <a:extLst>
              <a:ext uri="{FF2B5EF4-FFF2-40B4-BE49-F238E27FC236}">
                <a16:creationId xmlns:a16="http://schemas.microsoft.com/office/drawing/2014/main" id="{0B8577F6-13ED-9F9D-0BC5-88707F8CE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www.aimconsultant.com</a:t>
            </a:r>
          </a:p>
        </p:txBody>
      </p:sp>
      <p:sp>
        <p:nvSpPr>
          <p:cNvPr id="3" name="ตัวยึดหมายเลขภาพนิ่ง 2">
            <a:extLst>
              <a:ext uri="{FF2B5EF4-FFF2-40B4-BE49-F238E27FC236}">
                <a16:creationId xmlns:a16="http://schemas.microsoft.com/office/drawing/2014/main" id="{F9833EEB-9AA0-6151-F69B-D09CDE446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6D271-6905-4286-9EE1-534BAA231E86}" type="slidenum">
              <a:rPr lang="th-TH" altLang="en-US" smtClean="0"/>
              <a:pPr/>
              <a:t>4</a:t>
            </a:fld>
            <a:endParaRPr lang="th-TH" alt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5645785-26F7-2CCB-7CBD-72A54D204592}"/>
              </a:ext>
            </a:extLst>
          </p:cNvPr>
          <p:cNvSpPr txBox="1">
            <a:spLocks noChangeArrowheads="1"/>
          </p:cNvSpPr>
          <p:nvPr/>
        </p:nvSpPr>
        <p:spPr>
          <a:xfrm>
            <a:off x="661288" y="0"/>
            <a:ext cx="8229600" cy="785812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th-TH" sz="44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สรุปสาระสำคัญ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368FF5-6A67-2653-CF49-2B4955F6BBC2}"/>
              </a:ext>
            </a:extLst>
          </p:cNvPr>
          <p:cNvSpPr txBox="1"/>
          <p:nvPr/>
        </p:nvSpPr>
        <p:spPr>
          <a:xfrm>
            <a:off x="207819" y="1022617"/>
            <a:ext cx="868306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/>
            <a:r>
              <a:rPr lang="en-US" sz="2800" dirty="0">
                <a:latin typeface="Cordia New" pitchFamily="34" charset="-34"/>
              </a:rPr>
              <a:t>	</a:t>
            </a:r>
            <a:r>
              <a:rPr lang="th-TH" sz="2800" dirty="0">
                <a:solidFill>
                  <a:srgbClr val="0033CC"/>
                </a:solidFill>
                <a:latin typeface="Cordia New" pitchFamily="34" charset="-34"/>
              </a:rPr>
              <a:t>ข้อ 5 ให้คนต่างด้าวซึ่งนายจ้างหรือผู้รับอนุญาตให้นำคนต่างด้าวมาทำงานที่ได้รับมอบอำนาจจากนายจ้างซึ่งได้ยื่นหลักฐานเพิ่มเติมตามข้อ 5 แห่งประกาศกระทรวงแรงงานแล้ว อยู่ในราชอาณาจักรเป็นกรณีพิเศษต่อไปอีกเป็นระยะเวลา 122 วันนับถัดจากวันที่ครบกำหนดระยะเวลาให้อยู่ในราชอาณาจักรเป็นกรณีพิเศษตามข้อ 4 เพื่อไปดำเนินการให้ได้มาซึ่งหนังสือเดินทางหรือเอกสารใช้แทนหนังสือเดินทาง รวมทั้งต้องมาขอรับการตรวจลงตราประเภทคนอยู่ชั่วคราว และประทับตราอนุญาตให้อยู่ในราชอาณาจักรเป็นการชั่วคราว หรือตรวจอนุญาตให้อยู่ในราชอาณาจักรเป็นการชั่วคราวต่อไป ที่กองบังคับการตรวจคนเข้าเมือง 1 สำนักงานตรวจคนเข้าเมือง ตรวจคนเข้าเมืองจังหวัด หรือสถานที่อื่นที่สำนักงานตรวจคนเข้าเมืองกำหนด โดยให้พนักงานเจ้าหน้าที่ตรวจลงตราประเภทคนอยู่ชั่วคราวและประทับตราอนุญาตให้อยู่ในราชอาณาจักรเป็นการชั่วคราว หรือตรวจอนุญาตให้อยู่ในราชอาณาจักรเป็นการชั่วคราวต่อไปเท่ากับอายุใบอนุญาตทำงาน”</a:t>
            </a:r>
            <a:endParaRPr lang="en-US" sz="2800" dirty="0">
              <a:solidFill>
                <a:srgbClr val="0033CC"/>
              </a:solidFill>
              <a:latin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7890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ตัวแทนหมายเลขภาพนิ่ง 1"/>
          <p:cNvSpPr>
            <a:spLocks noGrp="1"/>
          </p:cNvSpPr>
          <p:nvPr>
            <p:ph type="sldNum" sz="quarter" idx="12"/>
          </p:nvPr>
        </p:nvSpPr>
        <p:spPr bwMode="auto">
          <a:xfrm>
            <a:off x="5943600" y="6477000"/>
            <a:ext cx="2819400" cy="336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fld id="{B34E2E2D-C333-41FA-A5C9-7EFD11A186BE}" type="slidenum">
              <a:rPr lang="en-US" altLang="en-US" sz="10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pPr/>
              <a:t>5</a:t>
            </a:fld>
            <a:endParaRPr lang="en-US" altLang="en-US" sz="1000" b="0">
              <a:solidFill>
                <a:srgbClr val="89898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755650" y="1700213"/>
            <a:ext cx="7561263" cy="4011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90" tIns="43144" rIns="86290" bIns="43144">
            <a:spAutoFit/>
          </a:bodyPr>
          <a:lstStyle>
            <a:lvl1pPr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th-TH" altLang="en-US" sz="3400" dirty="0">
                <a:solidFill>
                  <a:srgbClr val="FF0000"/>
                </a:solidFill>
              </a:rPr>
              <a:t>ติดต่อเรา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th-TH" altLang="en-US" sz="3400" dirty="0">
                <a:solidFill>
                  <a:srgbClr val="00B050"/>
                </a:solidFill>
              </a:rPr>
              <a:t>บริษัท เอไอ</a:t>
            </a:r>
            <a:r>
              <a:rPr lang="th-TH" altLang="en-US" sz="3400" dirty="0" err="1">
                <a:solidFill>
                  <a:srgbClr val="00B050"/>
                </a:solidFill>
              </a:rPr>
              <a:t>เอ็ม</a:t>
            </a:r>
            <a:r>
              <a:rPr lang="th-TH" altLang="en-US" sz="3400" dirty="0">
                <a:solidFill>
                  <a:srgbClr val="00B050"/>
                </a:solidFill>
              </a:rPr>
              <a:t> </a:t>
            </a:r>
            <a:r>
              <a:rPr lang="th-TH" altLang="en-US" sz="3400" dirty="0" err="1">
                <a:solidFill>
                  <a:srgbClr val="00B050"/>
                </a:solidFill>
              </a:rPr>
              <a:t>คอนซัลแตนท์</a:t>
            </a:r>
            <a:r>
              <a:rPr lang="th-TH" altLang="en-US" sz="3400" dirty="0">
                <a:solidFill>
                  <a:srgbClr val="00B050"/>
                </a:solidFill>
              </a:rPr>
              <a:t> จำกัด</a:t>
            </a:r>
            <a:endParaRPr lang="en-US" altLang="en-US" sz="3400" dirty="0">
              <a:solidFill>
                <a:srgbClr val="00B050"/>
              </a:solidFill>
            </a:endParaRP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3400" dirty="0">
                <a:solidFill>
                  <a:srgbClr val="00B050"/>
                </a:solidFill>
              </a:rPr>
              <a:t>324/11 </a:t>
            </a:r>
            <a:r>
              <a:rPr lang="th-TH" altLang="en-US" sz="3400" dirty="0">
                <a:solidFill>
                  <a:srgbClr val="00B050"/>
                </a:solidFill>
              </a:rPr>
              <a:t>ถนนมาเจริญ แขวงหนองค้างพลู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th-TH" altLang="en-US" sz="3400" dirty="0">
                <a:solidFill>
                  <a:srgbClr val="00B050"/>
                </a:solidFill>
              </a:rPr>
              <a:t>เขตหนองแขม กทม. 10160 </a:t>
            </a:r>
            <a:r>
              <a:rPr lang="en-US" altLang="en-US" sz="3400" dirty="0">
                <a:solidFill>
                  <a:srgbClr val="00B050"/>
                </a:solidFill>
              </a:rPr>
              <a:t> 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3400" dirty="0">
                <a:solidFill>
                  <a:srgbClr val="00B050"/>
                </a:solidFill>
              </a:rPr>
              <a:t>Tel</a:t>
            </a:r>
            <a:r>
              <a:rPr lang="th-TH" altLang="en-US" sz="3400" dirty="0">
                <a:solidFill>
                  <a:srgbClr val="00B050"/>
                </a:solidFill>
              </a:rPr>
              <a:t>. </a:t>
            </a:r>
            <a:r>
              <a:rPr lang="en-US" altLang="en-US" sz="3400" dirty="0">
                <a:solidFill>
                  <a:srgbClr val="00B050"/>
                </a:solidFill>
              </a:rPr>
              <a:t>086-3751811, 086-3264441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3400" dirty="0">
                <a:solidFill>
                  <a:srgbClr val="00B050"/>
                </a:solidFill>
                <a:hlinkClick r:id="rId2"/>
              </a:rPr>
              <a:t>www.aimconsultant.com</a:t>
            </a:r>
            <a:r>
              <a:rPr lang="th-TH" altLang="en-US" sz="3400" dirty="0">
                <a:solidFill>
                  <a:srgbClr val="00B050"/>
                </a:solidFill>
              </a:rPr>
              <a:t>  </a:t>
            </a:r>
            <a:endParaRPr lang="en-US" altLang="en-US" sz="3400" dirty="0">
              <a:solidFill>
                <a:srgbClr val="00B050"/>
              </a:solidFill>
            </a:endParaRP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3400" dirty="0">
                <a:solidFill>
                  <a:srgbClr val="FF0000"/>
                </a:solidFill>
              </a:rPr>
              <a:t>Email: </a:t>
            </a:r>
            <a:r>
              <a:rPr lang="en-US" altLang="en-US" sz="3400" u="sng" dirty="0">
                <a:solidFill>
                  <a:srgbClr val="FF0000"/>
                </a:solidFill>
              </a:rPr>
              <a:t>marketing@aimconsultant.com</a:t>
            </a:r>
            <a:endParaRPr lang="th-TH" altLang="en-US" sz="34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24257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611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Cordia New</vt:lpstr>
      <vt:lpstr>Wingdings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AIM CONSULTANT</cp:lastModifiedBy>
  <cp:revision>331</cp:revision>
  <dcterms:created xsi:type="dcterms:W3CDTF">2020-07-02T04:19:53Z</dcterms:created>
  <dcterms:modified xsi:type="dcterms:W3CDTF">2026-03-16T03:54:32Z</dcterms:modified>
</cp:coreProperties>
</file>