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E22-5C83-40D5-8311-D8142CF1F36E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89F2-C540-4B1F-A581-29C458E75F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723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E22-5C83-40D5-8311-D8142CF1F36E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89F2-C540-4B1F-A581-29C458E75F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448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E22-5C83-40D5-8311-D8142CF1F36E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89F2-C540-4B1F-A581-29C458E75F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64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E22-5C83-40D5-8311-D8142CF1F36E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89F2-C540-4B1F-A581-29C458E75F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028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E22-5C83-40D5-8311-D8142CF1F36E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89F2-C540-4B1F-A581-29C458E75F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645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E22-5C83-40D5-8311-D8142CF1F36E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89F2-C540-4B1F-A581-29C458E75F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511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E22-5C83-40D5-8311-D8142CF1F36E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89F2-C540-4B1F-A581-29C458E75F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272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E22-5C83-40D5-8311-D8142CF1F36E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89F2-C540-4B1F-A581-29C458E75F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465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E22-5C83-40D5-8311-D8142CF1F36E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89F2-C540-4B1F-A581-29C458E75F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565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E22-5C83-40D5-8311-D8142CF1F36E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89F2-C540-4B1F-A581-29C458E75F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767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E22-5C83-40D5-8311-D8142CF1F36E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89F2-C540-4B1F-A581-29C458E75F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886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D2E22-5C83-40D5-8311-D8142CF1F36E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089F2-C540-4B1F-A581-29C458E75F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580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th-TH" sz="3200" dirty="0" smtClean="0"/>
              <a:t>ระเบียบคณะกรรมการพลังงานปรมาณูเพื่อสันติว่าด้วยมาตรฐานด้านความเหมาะสมของสถานที่ตั้งเครื่องปฏิกรณ์ปรมาณูวิจัย พ.ศ. 2559</a:t>
            </a:r>
            <a:br>
              <a:rPr lang="th-TH" sz="3200" dirty="0" smtClean="0"/>
            </a:br>
            <a:r>
              <a:rPr lang="th-TH" sz="3200" dirty="0" smtClean="0"/>
              <a:t>วันที่ประกาศในราชกิจจา</a:t>
            </a:r>
            <a:r>
              <a:rPr lang="th-TH" sz="3200" dirty="0" err="1" smtClean="0"/>
              <a:t>นุเบกษา</a:t>
            </a:r>
            <a:r>
              <a:rPr lang="th-TH" sz="3200" dirty="0" smtClean="0"/>
              <a:t>  02-08-2559</a:t>
            </a:r>
            <a:endParaRPr lang="th-TH" sz="32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10199"/>
            <a:ext cx="914400" cy="93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80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600" dirty="0" smtClean="0"/>
              <a:t>1. ให้ใช้บังคับตั้งแต่วันถัดจากวันประกาศในราชกิจจา</a:t>
            </a:r>
            <a:r>
              <a:rPr lang="th-TH" sz="2600" dirty="0" err="1" smtClean="0"/>
              <a:t>นุเบกษา</a:t>
            </a:r>
            <a:r>
              <a:rPr lang="th-TH" sz="2600" dirty="0" smtClean="0"/>
              <a:t>เป็นต้นไป</a:t>
            </a:r>
          </a:p>
          <a:p>
            <a:pPr marL="0" indent="0">
              <a:buNone/>
            </a:pPr>
            <a:r>
              <a:rPr lang="th-TH" sz="2600" dirty="0" smtClean="0"/>
              <a:t>2. สถานที่ตั้งเครื่องปฏิกรณ์ปรมาณูวิจัยต้องได้รับความเห็นชอบ</a:t>
            </a:r>
          </a:p>
          <a:p>
            <a:pPr marL="0" indent="0">
              <a:buNone/>
            </a:pPr>
            <a:r>
              <a:rPr lang="th-TH" sz="2600" dirty="0" smtClean="0"/>
              <a:t>3. ให้ผู้ยื่นขออนุญาตดำเนินงานตามขั้นตอนคู่มือสำหรับประชาชนว่าด้วยใบอนุญาตผลิตมีไว้ในครอบครอง หรือใช้พลังงานปรมาณู"</a:t>
            </a:r>
          </a:p>
          <a:p>
            <a:pPr marL="0" indent="0">
              <a:buNone/>
            </a:pPr>
            <a:r>
              <a:rPr lang="th-TH" sz="2600" dirty="0" smtClean="0"/>
              <a:t>4. ผู้ยื่นขออนุญาตต้องแสดงรายละเอียดและแผนดำเนินการที่ใช้สำหรับดำเนินโครงการทั้งหมดในบริเวณสถานที่ตั้งเครื่องปฏิกรณ์ปรมาณูวิจัย ตามที่ระเบียบกำหนด</a:t>
            </a:r>
          </a:p>
          <a:p>
            <a:pPr marL="0" indent="0">
              <a:buNone/>
            </a:pPr>
            <a:r>
              <a:rPr lang="th-TH" sz="2600" dirty="0" smtClean="0"/>
              <a:t>5. ผู้ยื่นขออนุญาตต้องระบุชนิดและปริมาณของสารกัมมันตรังสีที่ปลดปล่อยออกจากเครื่องปฏิกรณ์ปรมาณูวิจัยทั้งทางตรงและทางอ้อม รวมทั้งการคำนวณค่าการปลดปล่อยสารกัมมันตรังสีของเครื่องปฏิกรณ์ปรมาณูวิจัยทั้งในสภาวะการเดินเครื่องปกติและสภาวะอุบัติเหตุ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8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1"/>
          </a:xfrm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6. ผู้ยื่นขออนุญาตต้องใช้วิธีที่เหมาะสมเพื่อนำมาใช้ในการคำนวณและกำหนดอันตรายที่ส่งผลกระทบด้านความปลอดภัยของเครื่องปฏิกรณ์ปรมาณูวิจัย โดยวิธีดังกล่าวจะต้องผ่านการพิสูจน์ความถูกต้องเรียบร้อยแล้วและเป็นวิธีที่ทันสมัยรวมทั้งสามารถปรับให้ใช้ได้กับลักษณะและสภาพของสถานที่ตั้งที่ยื่นขออนุญาต</a:t>
            </a:r>
          </a:p>
          <a:p>
            <a:pPr marL="0" indent="0">
              <a:buNone/>
            </a:pPr>
            <a:r>
              <a:rPr lang="th-TH" dirty="0" smtClean="0"/>
              <a:t>7. ในกรณีสถานที่ตั้งที่ไม่เหมาะสมหรือสถานที่ตั้งที่ควรหลีกเลี่ยง ผู้ขออนุญาตต้องแสดงให้เห็นว่าสามารถออกแบบและป้องกันทางวิศวกรรมเพื่อให้เกิดความปลอดภัยต่อประชาชนและสิ่งแวดล้อมระหว่างการดำเนินงานของเครื่องปฏิกรณ์ปรมาณูวิจัยเสนอต่อคณะกรรมการ หรือให้ข้อมูลตามที่พนักงานเจ้าหน้าที่หรือคณะกรรมการร้องขอ</a:t>
            </a:r>
          </a:p>
          <a:p>
            <a:pPr marL="0" indent="0">
              <a:buNone/>
            </a:pPr>
            <a:r>
              <a:rPr lang="th-TH" dirty="0" smtClean="0"/>
              <a:t>8. ผู้ยื่นขออนุญาตต้องพิจารณาความปลอดภัยและความเหมาะสมของสถานที่ตั้งในประเด็นของการก่อวินาศกรรม การโจมตีจากอาวุธพิสัยไกลหรือจากการขนส่งวัสดุอันตรายจากเส้นทางคมนาคมทั้งทางบกและทางน้ำ ตลอดจนวิธีการหรือภัยอันตรายอื่น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965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th-TH" sz="2400" dirty="0" smtClean="0"/>
              <a:t>9. ผู้ยื่นขออนุญาตต้องมีระยะรัศมีจากเครื่องปฏิกรณ์ปรมาณูวิจัยไปยังพื้นที่อื่นตามระดับกำลังของเครื่องปฏิกรณ์ปรมาณูวิจัย อย่างน้อยตารางที่    </a:t>
            </a:r>
          </a:p>
          <a:p>
            <a:pPr marL="0" indent="0">
              <a:buNone/>
            </a:pPr>
            <a:r>
              <a:rPr lang="th-TH" sz="2400" dirty="0"/>
              <a:t> </a:t>
            </a:r>
            <a:r>
              <a:rPr lang="th-TH" sz="2400" dirty="0" smtClean="0"/>
              <a:t>  1 ระยะรัศมีที่เหมาะสมของเครื่องปฏิกรณ์ปรมาณูวิจัย</a:t>
            </a:r>
          </a:p>
          <a:p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95600"/>
            <a:ext cx="7758521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" y="58674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696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0999"/>
          </a:xfrm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th-TH" sz="2400" dirty="0" smtClean="0"/>
              <a:t>10. ในกรณีขออนุญาตเครื่องปฏิกรณ์ปรมาณูวิจัย หากบริเวณรัศมี 320 กิโลเมตรจากสถานที่ตั้งมีรอยเลื่อนที่มีพลัง (</a:t>
            </a:r>
            <a:r>
              <a:rPr lang="en-US" sz="2400" dirty="0" smtClean="0"/>
              <a:t>Active Fault) </a:t>
            </a:r>
            <a:r>
              <a:rPr lang="th-TH" sz="2400" dirty="0" smtClean="0"/>
              <a:t>ให้ผู้ยื่นขออนุญาตพิจารณาความยาวน้อยที่สุดของรอยเลื่อนตามตารางที่ 2 เพื่อใช้ในการคำนวณสำหรับกำหนดค่าการดับเครื่องปฏิกรณ์อย่างปลอดภัยจากแผ่นดินไหว (</a:t>
            </a:r>
            <a:r>
              <a:rPr lang="en-US" sz="2400" dirty="0" smtClean="0"/>
              <a:t>Safe Shutdown Earthquake)</a:t>
            </a:r>
          </a:p>
          <a:p>
            <a:endParaRPr lang="th-TH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004" y="3265714"/>
            <a:ext cx="637794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599"/>
            <a:ext cx="762000" cy="78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75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1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2200" dirty="0" smtClean="0"/>
              <a:t>11. ผู้ขออนุญาตต้องมีการสำรวจการสั่นไหวของพื้นผิว (</a:t>
            </a:r>
            <a:r>
              <a:rPr lang="en-US" sz="2200" dirty="0" smtClean="0"/>
              <a:t>Vibratory Ground Motion)</a:t>
            </a:r>
            <a:r>
              <a:rPr lang="th-TH" sz="2200" dirty="0" smtClean="0"/>
              <a:t>เพื่อให้ได้ข้อมูลสำหรับหาค่าการดับเครื่องปฏิกรณ์ปรมาณูวิจัยโดยอัตโนมัติที่ปลอดภัยในกรณีที่เกิดแผ่นดินไหว แต่ทั้งนี้เครื่องปฏิกรณ์ปรมาณูวิจัยต้องได้รับการออกแบบให้ทนต่อแผ่นดินไหวได้อย่างน้อย 0.15 </a:t>
            </a:r>
            <a:r>
              <a:rPr lang="en-US" sz="2200" dirty="0" smtClean="0"/>
              <a:t>g (Constant of Gravity)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12. </a:t>
            </a:r>
            <a:r>
              <a:rPr lang="th-TH" sz="2200" dirty="0" smtClean="0"/>
              <a:t>ผู้ยื่นขออนุญาตต้องประเมินความเสี่ยงอันตรายของเครื่องปฏิกรณ์ปรมาณูวิจัยที่เกิดจากเหตุการณ์ภายนอก ตามระดับกำลังของเครื่องปฏิกรณ์ปรมาณูวิจัย โดยโอกาสที่เกิดเหตุการณ์ขึ้นต่อปี ตามตารางค่าความเสี่ยงอันตรายของเครื่องปฏิกรณ์ปรมาณูวิจัยจากเหตุการณ์ภายนอก ที่ระเบียบกำหนด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81777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4528133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557</Words>
  <Application>Microsoft Office PowerPoint</Application>
  <PresentationFormat>นำเสนอทางหน้าจอ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ชุดรูปแบบของ Office</vt:lpstr>
      <vt:lpstr>ระเบียบคณะกรรมการพลังงานปรมาณูเพื่อสันติว่าด้วยมาตรฐานด้านความเหมาะสมของสถานที่ตั้งเครื่องปฏิกรณ์ปรมาณูวิจัย พ.ศ. 2559 วันที่ประกาศในราชกิจจานุเบกษา  02-08-2559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เบียบคณะกรรมการพลังงานปรมาณูเพื่อสันติว่าด้วยมาตรฐานด้านความเหมาะสมของสถานที่ตั้งเครื่องปฏิกรณ์ปรมาณูวิจัย พ.ศ. 2559 วันที่ประกาศในราชกิจจานุเบกษา  02-08-2559</dc:title>
  <dc:creator>AIM14</dc:creator>
  <cp:lastModifiedBy>AIM14</cp:lastModifiedBy>
  <cp:revision>2</cp:revision>
  <dcterms:created xsi:type="dcterms:W3CDTF">2016-08-11T06:34:24Z</dcterms:created>
  <dcterms:modified xsi:type="dcterms:W3CDTF">2016-08-11T06:48:03Z</dcterms:modified>
</cp:coreProperties>
</file>