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2"/>
  </p:notesMasterIdLst>
  <p:sldIdLst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5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4" d="100"/>
          <a:sy n="64" d="100"/>
        </p:scale>
        <p:origin x="121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5/17/2021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17/05/64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ระเบียบคณะกรรมการกำกับกิจการพลังงานว่าด้วยการจัดหาไฟฟ้าโครงการผลิตไฟฟ้าจากพลังงานแสงอาทิตย์ที่ติดตั้งบนหลังคา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สำหรับกลุ่มโรงเรียน สถานศึกษา โรงพยาบาล และสูบน้ำเพื่อการเกษตร (โครงการนำร่อง) พ.ศ. 2564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ประกาศในราชกิจจานุเบกษา 14 พฤษภาคม 2564</a:t>
            </a: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10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การรับซื้อไฟฟ้าตามวรรคหนึ่ง ให้ใช้ราคารับซื้อไฟฟ้าส่วนเกินที่จำหน่ายไฟฟ้าเข้าระบบในอัตรา 1.00 บาทต่อหน่วย (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kWh)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โดยมีระยะเวลารับซื้อไฟฟ้าไม่เกิน 10 ปี และกำหนดวัน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SCOD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ภายในวันที่ 31 ธันวาคม 2564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ผู้ยื่นขอผลิตไฟฟ้าขนาดเล็กมากต้องมีฐานะเป็นนิติบุคคลโดยมีคุณสมบัติและเงื่อนไขในการเข้าร่วมโครงการ ดังต่อไปนี้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(1) เป็นโรงเรียน สถานศึกษา โรงพยาบาล หรือผู้ใช้ไฟฟ้าประเภทสูบน้ำเพื่อการเกษตร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(2) เป็นเจ้าของเครื่องวัดหน่วยไฟฟ้า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(3) ต้องปฏิบัติตามข้อกำหนดระบบโครงข่ายไฟฟ้า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(4) ต้องชำระค่าใช้จ่ายที่เกี่ยวข้องให้เสร็จสิ้นก่อนทำสัญญาซื้อขายไฟฟ้าตามหลักเกณฑ์หรือมาตรฐานที่ กกพ. กำหนด เพื่อเปลี่ยนเครื่องวัดหน่วยไฟฟ้าเป็นประเภทดิจิทัลภายหลังจากลงนามสัญญาซื้อขายไฟฟ้า</a:t>
            </a:r>
          </a:p>
        </p:txBody>
      </p:sp>
    </p:spTree>
    <p:extLst>
      <p:ext uri="{BB962C8B-B14F-4D97-AF65-F5344CB8AC3E}">
        <p14:creationId xmlns:p14="http://schemas.microsoft.com/office/powerpoint/2010/main" val="130834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11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ผู้ยื่นขอผลิตไฟฟ้าขนาดเล็กมากที่ได้ยื่นคำเสนอขอขายไฟฟ้าแล้ว ห้ามเปลี่ยนแปลงขนาดกำลังการผลิตติดตั้งเกินกว่าที่ระบุไว้ในคำเสนอขอขายไฟฟ้า และห้ามเปลี่ยนแปลงจุดรับซื้อไฟฟ้า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ผู้ยื่นขอผลิตไฟฟ้าขนาดเล็กมากต้องระบุวัน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SCOD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ที่ชัดเจน โดยการไฟฟ้าฝ่ายจำหน่ายสามารถเปลี่ยนแปลงกำหนดวัน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SCOD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ได้ตามความเหมาะสม วัน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SCOD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ตามวรรคหนึ่ง จะต้องเป็นไปตามกรอบระยะเวลาที่ กกพ. กำหนดในประกาศเชิญชวนการรับซื้อไฟฟ้า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th-TH" sz="2800" dirty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223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การรับซื้อไฟฟ้าจากผู้ผลิตไฟฟ้าขนาดเล็กมากให้เป็นไปตามหลักเกณฑ์ วิธีการ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และเงื่อนไขที่ กกพ. ประกาศกำหนดประกาศเชิญชวนการรับซื้อไฟฟ้าตามวรรคหนึ่ง ให้มีรายละเอียด ดังต่อไปนี้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(1) ปริมาณการรับซื้อไฟฟ้า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(2) กำหนดวันเปิดและปิดรับคำเสนอขอขายไฟฟ้า และกำหนดระยะเวลาที่การไฟฟ้าฝ่ายจำหน่ายจะประกาศรายชื่อผู้ที่ผ่านการคัดเลือก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(3) อัตรารับซื้อไฟฟ้า กำหนดระยะเวลาวัน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SCOD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และระยะเวลารับซื้อไฟฟ้า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(4) สถานที่ยื่นคำเสนอขอขายไฟฟ้า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(5) ค่าใช้จ่ายที่เกี่ยวข้อง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(6) หลักเกณฑ์และเงื่อนไขอื่น ๆ ที่เกี่ยวข้อง (ถ้ามี)</a:t>
            </a:r>
          </a:p>
        </p:txBody>
      </p:sp>
    </p:spTree>
    <p:extLst>
      <p:ext uri="{BB962C8B-B14F-4D97-AF65-F5344CB8AC3E}">
        <p14:creationId xmlns:p14="http://schemas.microsoft.com/office/powerpoint/2010/main" val="3350751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400" dirty="0">
                <a:latin typeface="Cordia New" pitchFamily="34" charset="-34"/>
                <a:cs typeface="Cordia New" pitchFamily="34" charset="-34"/>
              </a:rPr>
              <a:t>ให้การไฟฟ้าฝ่ายจำหน่ายมีอำนาจหน้าที่ในพื้นที่ดำเนินการตามข้อ 5 ดังต่อไปนี้</a:t>
            </a:r>
          </a:p>
          <a:p>
            <a:r>
              <a:rPr lang="th-TH" sz="2400" dirty="0">
                <a:latin typeface="Cordia New" pitchFamily="34" charset="-34"/>
                <a:cs typeface="Cordia New" pitchFamily="34" charset="-34"/>
              </a:rPr>
              <a:t>(1) รับ พิจารณา และตรวจสอบคำเสนอขอขายไฟฟ้าที่มีความครบถ้วนสมบูรณ์ </a:t>
            </a:r>
          </a:p>
          <a:p>
            <a:r>
              <a:rPr lang="th-TH" sz="2400" dirty="0">
                <a:latin typeface="Cordia New" pitchFamily="34" charset="-34"/>
                <a:cs typeface="Cordia New" pitchFamily="34" charset="-34"/>
              </a:rPr>
              <a:t>โดยเรียงลำดับตามวันและเวลาที่ได้รับก่อนหลังตามความพร้อม (</a:t>
            </a:r>
            <a:r>
              <a:rPr lang="en-US" sz="2400" dirty="0">
                <a:latin typeface="Cordia New" pitchFamily="34" charset="-34"/>
                <a:cs typeface="Cordia New" pitchFamily="34" charset="-34"/>
              </a:rPr>
              <a:t>First come, first served) </a:t>
            </a:r>
            <a:r>
              <a:rPr lang="th-TH" sz="2400" dirty="0">
                <a:latin typeface="Cordia New" pitchFamily="34" charset="-34"/>
                <a:cs typeface="Cordia New" pitchFamily="34" charset="-34"/>
              </a:rPr>
              <a:t>ตามหลักเกณฑ์และเงื่อนไขที่ กกพ. กำหนดในประกาศเชิญชวนการรับซื้อไฟฟ้า</a:t>
            </a:r>
          </a:p>
          <a:p>
            <a:r>
              <a:rPr lang="th-TH" sz="2400" dirty="0">
                <a:latin typeface="Cordia New" pitchFamily="34" charset="-34"/>
                <a:cs typeface="Cordia New" pitchFamily="34" charset="-34"/>
              </a:rPr>
              <a:t>(2) ประกาศรายชื่อผู้ที่ผ่านการคัดเลือกภายใน 45 วันนับแต่วันยื่นคำเสนอขอขายไฟฟ้า โดยมีเงื่อนไขบังคับหลังให้ผู้ที่ผ่านการคัดเลือกทำสัญญาซื้อขายไฟฟ้าภายใน 30 วันนับแต่วันที่ประกาศรายชื่อผู้ที่ผ่านการคัดเลือก หากมิได้ทำสัญญาซื้อขายไฟฟ้าภายในระยะเวลาที่กำหนด ให้คำเสนอขอขายไฟฟ้า</a:t>
            </a:r>
          </a:p>
          <a:p>
            <a:r>
              <a:rPr lang="th-TH" sz="2400" dirty="0">
                <a:latin typeface="Cordia New" pitchFamily="34" charset="-34"/>
                <a:cs typeface="Cordia New" pitchFamily="34" charset="-34"/>
              </a:rPr>
              <a:t>สิ้นผลเมื่อพ้นกำหนดเวลาดังกล่าว โดยการไฟฟ้าฝ่ายจำหน</a:t>
            </a:r>
            <a:r>
              <a:rPr lang="th-TH" sz="2400" dirty="0" err="1">
                <a:latin typeface="Cordia New" pitchFamily="34" charset="-34"/>
                <a:cs typeface="Cordia New" pitchFamily="34" charset="-34"/>
              </a:rPr>
              <a:t>่า</a:t>
            </a:r>
            <a:r>
              <a:rPr lang="th-TH" sz="2400" dirty="0">
                <a:latin typeface="Cordia New" pitchFamily="34" charset="-34"/>
                <a:cs typeface="Cordia New" pitchFamily="34" charset="-34"/>
              </a:rPr>
              <a:t>ยมิพักต้องบอกกล่าว</a:t>
            </a:r>
          </a:p>
          <a:p>
            <a:r>
              <a:rPr lang="th-TH" sz="2400" dirty="0">
                <a:latin typeface="Cordia New" pitchFamily="34" charset="-34"/>
                <a:cs typeface="Cordia New" pitchFamily="34" charset="-34"/>
              </a:rPr>
              <a:t>(3) แจ้งผู้ที่ผ่านการคัดเลือกทราบรายละเอียดค่าใช้จ่ายที่เกี่ยวข้อง และผู้ที่ผ่านการคัดเลือกจะต้องชำระค่าใช้จ่ายดังกล่าวให้เสร็จสิ้นก่อน</a:t>
            </a:r>
            <a:r>
              <a:rPr lang="th-TH" sz="2400" dirty="0" err="1">
                <a:latin typeface="Cordia New" pitchFamily="34" charset="-34"/>
                <a:cs typeface="Cordia New" pitchFamily="34" charset="-34"/>
              </a:rPr>
              <a:t>การทำ</a:t>
            </a:r>
            <a:r>
              <a:rPr lang="th-TH" sz="2400" dirty="0">
                <a:latin typeface="Cordia New" pitchFamily="34" charset="-34"/>
                <a:cs typeface="Cordia New" pitchFamily="34" charset="-34"/>
              </a:rPr>
              <a:t>สัญญาซื้อขายไฟฟ้า</a:t>
            </a:r>
          </a:p>
          <a:p>
            <a:r>
              <a:rPr lang="th-TH" sz="2400" dirty="0">
                <a:latin typeface="Cordia New" pitchFamily="34" charset="-34"/>
                <a:cs typeface="Cordia New" pitchFamily="34" charset="-34"/>
              </a:rPr>
              <a:t>(4) รับซื้อไฟฟ้าจากการผลิตไฟฟ้าพลังงานแสงอาทิตย์ที่ติดตั้งบนหลังคา (</a:t>
            </a:r>
            <a:r>
              <a:rPr lang="en-US" sz="2400" dirty="0">
                <a:latin typeface="Cordia New" pitchFamily="34" charset="-34"/>
                <a:cs typeface="Cordia New" pitchFamily="34" charset="-34"/>
              </a:rPr>
              <a:t>Solar PV Rooftop) </a:t>
            </a:r>
            <a:r>
              <a:rPr lang="th-TH" sz="2400" dirty="0">
                <a:latin typeface="Cordia New" pitchFamily="34" charset="-34"/>
                <a:cs typeface="Cordia New" pitchFamily="34" charset="-34"/>
              </a:rPr>
              <a:t>ณ จุดรับซื้อไฟฟ้าตามพื้นที่และปริมาณที่กำหนดในประกาศเชิญชวนการรับซื้อไฟฟ้า โดยมีขนาดกำลังการผลิตติดตั้งมากกว่า 10 กิโลวัตต์ แต่น้อยกว่า 200 กิโลวัตต์ และมีกำหนดวัน </a:t>
            </a:r>
            <a:r>
              <a:rPr lang="en-US" sz="2400" dirty="0">
                <a:latin typeface="Cordia New" pitchFamily="34" charset="-34"/>
                <a:cs typeface="Cordia New" pitchFamily="34" charset="-34"/>
              </a:rPr>
              <a:t>SCOD </a:t>
            </a:r>
            <a:r>
              <a:rPr lang="th-TH" sz="2400" dirty="0">
                <a:latin typeface="Cordia New" pitchFamily="34" charset="-34"/>
                <a:cs typeface="Cordia New" pitchFamily="34" charset="-34"/>
              </a:rPr>
              <a:t>ภายในปี 2564</a:t>
            </a:r>
          </a:p>
        </p:txBody>
      </p:sp>
    </p:spTree>
    <p:extLst>
      <p:ext uri="{BB962C8B-B14F-4D97-AF65-F5344CB8AC3E}">
        <p14:creationId xmlns:p14="http://schemas.microsoft.com/office/powerpoint/2010/main" val="3621638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ปริมาณพลังงานไฟฟ้าที่จ่ายเข้าหรือรับจากระบบไฟฟ้าของการไฟฟ้าฝ่ายจำหน่าย ให้วัดจากปริมาณพลังงานไฟฟ้าที่จ่ายหรือรับจริงในเดือนนั้น ๆ จากเครื่องวัดหน่วยไฟฟ้า (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Meter)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เครื่องเดียวกันที่สามารถอ่านค่าได้ทั้งจ่ายและรับจากระบบไฟฟ้า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      หากในช่วงเวลา 15 นาทีใด ๆ ที่ผู้ผลิตไฟฟ้าขนาดเล็กมากจ่ายปริมาณพลังไฟฟ้าเข้าสู่ระบบไฟฟ้าของการไฟฟ้าฝ่ายจำหน่ายเกินกว่าปริมาณพลังไฟฟ้าเสนอขายสูงสุดตามที่ระบุไว้ในสัญญาซื้อขายไฟฟ้าการไฟฟ้าฝ่ายจำหน่ายจะไม่คิดค่าพลังงานไฟฟ้าในส่วนที่เกินในทุก 15 นาทีใด ๆ ให้กับผู้ผลิตไฟฟ้าขนาดเล็กมาก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มูลค่าของพลังงานไฟฟ้าที่จ่ายเข้าระบบไฟฟ้าของการไฟฟ้าฝ่ายจำหน่ายในแต่ละเดือนจะคำนวณจากปริมาณพลังงานไฟฟ้าที่จ่ายจริงในเดือนนั้น ๆ คูณด้วยอัตรารับซื้อไฟฟ้าที่กำหนดไว้ในประกาศเชิญชวนการรับซื้อไฟฟ้าในแต่ละคราว</a:t>
            </a:r>
          </a:p>
        </p:txBody>
      </p:sp>
    </p:spTree>
    <p:extLst>
      <p:ext uri="{BB962C8B-B14F-4D97-AF65-F5344CB8AC3E}">
        <p14:creationId xmlns:p14="http://schemas.microsoft.com/office/powerpoint/2010/main" val="3210523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15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มูลค่าของพลังงานไฟฟ้าที่รับจากการไฟฟ้าฝ่ายจำหน่ายในเดือนนั้น ๆ จะคำนวณตามประกาศอัตราค่าไฟฟ้าของการไฟฟ้าฝ่ายจำหน่าย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ผู้ยื่นขอผลิตไฟฟ้าขนาดเล็กมากที่ผ่านการคัดเลือกจะต้องชำระค่าใช้จ่ายที่เกี่ยวข้อง ตามที่กำหนดไว้ในประกาศเชิญชวนการรับซื้อไฟฟ้าในแต่ละคราว โดยจะต้องชำระค่าใช้จ่ายดังกล่าวให้เสร็จสิ้นก่อน</a:t>
            </a:r>
            <a:r>
              <a:rPr lang="th-TH" sz="2800" dirty="0" err="1">
                <a:latin typeface="Cordia New" pitchFamily="34" charset="-34"/>
                <a:cs typeface="Cordia New" pitchFamily="34" charset="-34"/>
              </a:rPr>
              <a:t>การทำ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สัญญาซื้อขายไฟฟ้า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th-TH" sz="2800" dirty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53734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16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ผู้ผลิตไฟฟ้าขนาดเล็กมากจะต้องปฏิบัติตามมาตรฐานในด้านความปลอดภัยและมาตรฐานในการเชื่อมต่อเข้ากับระบบตามข้อกำหนดระบบโครงข่ายไฟฟ้า รวมทั้งข้อกำหนดคุณสมบัติของวัสดุ อุปกรณ์และการติดตั้งระบบผลิตไฟฟ้าด้วยพลังงานแสงอาทิตย์บนหลังคา (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Solar PV Rooftop)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ที่เกี่ยวข้องที่จะประกาศในประกาศเชิญชวนการรับซื้อไฟฟ้า และเพื่อความมั่นคงของระบบไฟฟ้า การไฟฟ้าฝ่ายจำหน่ายมีสิทธิตรวจสอบหรือขอให้ผู้ผลิตไฟฟ้าขนาดเล็กมากตรวจสอบ แก้ไข ปรับปรุงอุปกรณ์การจ่ายไฟฟ้าของผู้ผลิตไฟฟ้าขนาดเล็กมากที่เกี่ยวข้องกับระบบไฟฟ้าของการไฟฟ้าฝ่ายจำหน่ายเมื่อใดก็ได้ตามความจำเป็น โดยผู้ผลิตไฟฟ้าขนาดเล็กมากเป็นผู้รับผิดชอบภาระค่าใช้จ่ายที่เกิดขึ้นที่เหมาะสมและจำเป็น</a:t>
            </a:r>
          </a:p>
        </p:txBody>
      </p:sp>
    </p:spTree>
    <p:extLst>
      <p:ext uri="{BB962C8B-B14F-4D97-AF65-F5344CB8AC3E}">
        <p14:creationId xmlns:p14="http://schemas.microsoft.com/office/powerpoint/2010/main" val="1707548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17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เงื่อนไขและวิธีการปฏิบัติที่กำหนดไว้ในระเบียบ ประกาศ และสัญญาซื้อขายไฟฟ้า รวมทั้งเอกสารต่าง ๆ ที่เกี่ยวข้องให้ถือว่าเป็นส่วนหนึ่งของสัญญาซื้อขายไฟฟ้า และคู่สัญญาจะต้องปฏิบัติตามเงื่อนไขและข้อกำหนดในสัญญาซื้อขายไฟฟ้าอย่างเคร่งครัด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การโอนสิทธิและหน้าที่ในคำเสนอขอขายไฟฟ้าหรือสัญญาซื้อขายไฟฟ้าให้กับผู้อื่นให้ทำได้เฉพาะผู้ที่มีคุณสมบัติตามระเบียบนี้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th-TH" sz="2800" dirty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19274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18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ข้อพิพาทที่เกิดจากการปฏิบัติตามระเบียบ หรือประกาศเชิญชวนการรับซื้อไฟฟ้าที่ออกภายใต้ระเบียบฉบับนี้ และสัญญาซื้อขายไฟฟ้า ให้ระงับข้อพิพาทตามหลักเกณฑ์และวิธีการ ดังต่อไปนี้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(1) ผู้ยื่นขอผลิตไฟฟ้าขนาดเล็กมาก หรือผู้ผลิตไฟฟ้าขนาดเล็กมาก หรือการไฟฟ้าฝ่ายจำหน่ายที่มีข้อพิพาทตามระเบียบหรือประกาศเชิญชวนการรับซื้อไฟฟ้าที่ออกภายใต้ระเบียบฉบับนี้ ให้ยื่นหนังสือต่อ กกพ. เพื่อวินิจฉัยชี้ขาด และคำวินิจฉัยของ กกพ. ให้เป็นที่สุด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(2) ผู้ผลิตไฟฟ้าขนาดเล็กมากที่ประสบปัญหาจากการปฏิบัติตามสัญญาซื้อขายไฟฟ้า ให้ยื่นหนังสือต่อการไฟฟ้าฝ่ายจำหน่ายที่เป็นคู่สัญญาเพื่อพิจารณา หากไม่สามารถเจรจาหาข้อยุติได้ให้เสนอเรื่องต่ออนุญาโตตุลาการ หรือศาลไทยเป็นผู้วินิจฉัยชี้ขาด</a:t>
            </a:r>
          </a:p>
        </p:txBody>
      </p:sp>
    </p:spTree>
    <p:extLst>
      <p:ext uri="{BB962C8B-B14F-4D97-AF65-F5344CB8AC3E}">
        <p14:creationId xmlns:p14="http://schemas.microsoft.com/office/powerpoint/2010/main" val="30802212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19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ระเบียบนี้ให้ใช้บังคับตั้งแต่วันถัดจากวันประกาศในราชกิจจานุเบกษาเป็นต้นไป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ในระเบียบนี้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“กกพ.” หมายความว่า คณะกรรมการกำกับกิจการพลังงาน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“การไฟฟ้าฝ่ายจำหน่าย” หมายความว่า การไฟฟ้านครหลวง (กฟน.) หรือการไฟฟ้าส่วนภูมิภาค (กฟภ.)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“โครงการ” หมายความว่า โครงการผลิตไฟฟ้าจากพลังงานแสงอาทิตย์ที่ติดตั้งบนหลังคา (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Solar PV Rooftop)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โดยเทคโนโลยีแผงพลังงานแสงอาทิตย์ (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Photovoltaic Panel)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ที่ติดตั้งบนหลังคา ดาดฟ้า หรือส่วนหนึ่งส่วนใดบนอาคารซึ่งบุคคลอาจเข้าอยู่หรือใช้สอยได้ สำหรับกลุ่มโรงเรียน สถานศึกษา โรงพยาบาล และสูบน้ำเพื่อการเกษตร (โครงการนำร่อง) โดยมีขนาดกำลังการผลิตติดตั้งมากกว่า 10 กิโลวัตต์ แต่น้อยกว่า 200 กิโลวัตต์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“การผลิตไฟฟ้าพลังงานแสงอาทิตย์ที่ติดตั้งบนหลังคา (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Solar PV Rooftop)”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หมายความว่า การผลิตไฟฟ้าจากพลังงานแสงอาทิตย์โดยเทคโนโลยีแผงพลังงานแสงอาทิตย์ (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Photovoltaic Panel)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ที่ติดตั้งบนหลังคา ดาดฟ้า หรือส่วนหนึ่งส่วนใดบนอาคารซึ่งบุคคลอาจเข้าอยู่หรือใช้สอยได้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“ผู้ยื่นขอผลิตไฟฟ้าขนาดเล็กมาก” หมายความว่า ผู้ที่ประสงค์จะผลิตไฟฟ้าจากการผลิตไฟฟ้าพลังงานแสงอาทิตย์ที่ติดตั้งบนหลังคา (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Solar PV Rooftop)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โดยติดตั้งเพื่อใช้เองเป็นหลักและขายส่วนที่เหลือให้การไฟฟ้าฝ่ายจำหน่าย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“ผู้ผลิตไฟฟ้าขนาดเล็กมาก” หมายความว่า ผู้ยื่นขอผลิตไฟฟ้าขนาดเล็กมากที่ได้ทำสัญญาซื้อขายไฟฟ้ากับการไฟฟ้าฝ่ายจำหน่าย โดยติดตั้งเพื่อใช้เองเป็นหลักและขายส่วนที่เหลือให้การไฟฟ้าฝ่ายจำหน่าย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th-TH" sz="2800" dirty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2863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“สถานศึกษา” หมายความว่า สถานพัฒนาเด็กปฐมวัย โรงเรียน ศูนย์การเรียน วิทยาลัย สถาบัน มหาวิทยาลัย หน่วยงานการศึกษา หรือหน่วยงานอื่นของรัฐหรือของเอกชน ที่มีอำนาจหน้าที่หรือมีวัตถุประสงค์ในการจัดการศึกษาตามกฎหมายว่าด้วยการศึกษาแห่งชาติ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“โรงเรียน” หมายความว่า โรงเรียนที่ได้รับอนุญาตให้จัดตั้งและประกอบกิจการที่อยู่ในกำกับตามกฎหมายว่าด้วยการศึกษาแห่งชาติ และหมายความรวมถึงโรงเรียนที่จัดตั้งขึ้นตามกฎหมายอื่นที่มีวัตถุประสงค์ในการจัดการศึกษา</a:t>
            </a:r>
          </a:p>
          <a:p>
            <a:endParaRPr lang="th-TH" sz="2800" dirty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0598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5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“โรงพยาบาล” หมายความว่า สถานพยาบาลประเภทที่รับผู้ป่วยไว้ค้างคืนตามกฎกระทรวงกำหนดลักษณะของสถานพยาบาลและลักษณะการให้บริการของสถานพยาบาล พ.ศ. 2558 หรือสถานที่ที่มีชื่อเรียกอย่างอื่นตามกฎหมายว่าด้วยสถานพยาบาล และหมายความรวมถึงสถานพยาบาลประเภทที่รับผู้ป่วยไว้ค้างคืนตามประกาศกระทรวงสาธารณสุข เรื่อง การกำหนดลักษณะของสถานพยาบาลและมาตรฐานซึ่งได้รับการยกเว้นไม่ต้องอยู่ในบังคับตามกฎหมายว่าด้วยสถานพยาบาล ลงวันที่ 20 มีนาคม 2561 ซึ่งดำเนินการโดยกระทรวง ทบวง กรม องค์กรปกครองส่วนท้องถิ่น รัฐวิสาหกิจ สถาบันการศึกษาของรัฐ หน่วยงานอื่นของรัฐ สภากาชาดไทย หรือที่รัฐมนตรีประกาศกำหนดตามกฎหมายอื่น</a:t>
            </a:r>
          </a:p>
        </p:txBody>
      </p:sp>
    </p:spTree>
    <p:extLst>
      <p:ext uri="{BB962C8B-B14F-4D97-AF65-F5344CB8AC3E}">
        <p14:creationId xmlns:p14="http://schemas.microsoft.com/office/powerpoint/2010/main" val="2915352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6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“ผู้ใช้ไฟฟ้าประเภทสูบน้ำเพื่อการเกษตร” หมายความว่า ผู้ใช้ไฟฟ้าประเภทสูบน้ำเพื่อการเกษตรตามประเภทกิจการที่กำหนดในโครงสร้างอัตราค่าไฟฟ้าของการไฟฟ้าฝ่ายจำหน่าย ณ วันยื่นคำเสนอขอขายไฟฟ้า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“เจ้าของเครื่องวัดหน่วยไฟฟ้า” หมายความว่า ผู้ขอใช้ไฟฟ้าที่การไฟฟ้าฝ่ายจำหน่ายได้จ่ายไฟฟ้าให้แล้ว และมีชื่อในทะเบียนผู้ใช้ไฟฟ้า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“ผู้มีสิทธิยื่นขอขายไฟฟ้า” หมายความว่า เจ้าของเครื่องวัดหน่วยไฟฟ้า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“สัญญาซื้อขายไฟฟ้า” หมายความว่า ข้อตกลงเป็นลายลักษณ์อักษรเพื่อซื้อขายไฟฟ้าระหว่างผู้ผลิตไฟฟ้าขนาดเล็กมากกับการไฟฟ้าฝ่ายจำหน่าย </a:t>
            </a:r>
          </a:p>
          <a:p>
            <a:r>
              <a:rPr lang="en-US" sz="2800" dirty="0">
                <a:latin typeface="Cordia New" pitchFamily="34" charset="-34"/>
                <a:cs typeface="Cordia New" pitchFamily="34" charset="-34"/>
              </a:rPr>
              <a:t>“Non-Firm”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หมายความว่า สัญญาซื้อขายไฟฟ้าที่ไม่บังคับให้การไฟฟ้าฝ่ายจำหน่ายรับซื้อ หรือไม่บังคับปริมาณซื้อขายไฟฟ้า โดยการไฟฟ้าฝ่ายจำหน่ายอาจปฏิเสธไม่รับซื้อไฟฟ้าตามสัญญาซื้อขายไฟฟ้าได้</a:t>
            </a:r>
          </a:p>
        </p:txBody>
      </p:sp>
    </p:spTree>
    <p:extLst>
      <p:ext uri="{BB962C8B-B14F-4D97-AF65-F5344CB8AC3E}">
        <p14:creationId xmlns:p14="http://schemas.microsoft.com/office/powerpoint/2010/main" val="587882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7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“จุดรับซื้อไฟฟ้า” หมายความว่า จุดที่ติดตั้งเครื่องวัดหน่วยไฟฟ้าที่ผู้ผลิตไฟฟ้าขนาดเล็กมากจำหน่ายไฟฟ้าให้กับการไฟฟ้าฝ่ายจำหน่าย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“อัตรารับซื้อไฟฟ้า” หมายความว่า อัตราการรับซื้อไฟฟ้าของการผลิตไฟฟ้าพลังงานแสงอาทิตย์ที่ติดตั้งบนหลังคา (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Solar PV Rooftop)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ตามมติคณะกรรมการนโยบายพลังงานแห่งชาติในการประชุมครั้งที่ 3/2563 (ครั้งที่ 152) เมื่อวันที่ 25 ธันวาคม 2563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“ขนาดกำลังการผลิตติดตั้ง” หมายความว่า ขนาดกำลังการผลิตสูงสุดรวมของแผงพลังงานแสงอาทิตย์ (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Photovoltaic Panel)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ที่มีหน่วยเป็นกิโลวัตต์ (</a:t>
            </a:r>
            <a:r>
              <a:rPr lang="en-US" sz="2800" dirty="0" err="1">
                <a:latin typeface="Cordia New" pitchFamily="34" charset="-34"/>
                <a:cs typeface="Cordia New" pitchFamily="34" charset="-34"/>
              </a:rPr>
              <a:t>kWp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)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ณ สภาวะทดสอบมาตรฐาน (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Standard Test Condition)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ที่ได้ก าหนดไว้สำหรับการทดสอบแผงพลังงานแสงอาทิตย์ (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Photovoltaic Panel)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ที่มีวงจรเดียวกันและจุดรับซื้อไฟฟ้าเดียวกันตามที่กำหนดในสัญญาซื้อขายไฟฟ้า</a:t>
            </a:r>
          </a:p>
        </p:txBody>
      </p:sp>
    </p:spTree>
    <p:extLst>
      <p:ext uri="{BB962C8B-B14F-4D97-AF65-F5344CB8AC3E}">
        <p14:creationId xmlns:p14="http://schemas.microsoft.com/office/powerpoint/2010/main" val="3929321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8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“วัน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SCOD”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หมายความว่า กำหนดวันจ่ายไฟฟ้าเข้าระบบเชิงพาณิชย์ที่ระบุในสัญญาซื้อขายไฟฟ้า (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Scheduled Commercial Operation Date)</a:t>
            </a:r>
            <a:endParaRPr lang="th-TH" sz="2800" dirty="0">
              <a:latin typeface="Cordia New" pitchFamily="34" charset="-34"/>
              <a:cs typeface="Cordia New" pitchFamily="34" charset="-34"/>
            </a:endParaRP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“วัน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COD”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หมายความว่า วันจ่ายไฟฟ้าเข้าระบบเชิงพาณิชย์ (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Commercial Operation Date) </a:t>
            </a:r>
            <a:endParaRPr lang="th-TH" sz="2800" dirty="0">
              <a:latin typeface="Cordia New" pitchFamily="34" charset="-34"/>
              <a:cs typeface="Cordia New" pitchFamily="34" charset="-34"/>
            </a:endParaRP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“ข้อกำหนดระบบโครงข่ายไฟฟ้า” หมายความว่า ข้อกำหนดการเชื่อมต่อระบบโครงข่ายไฟฟ้า ข้อกำหนดการใช้บริการระบบโครงข่ายไฟฟ้า และข้อกำหนดการปฏิบัติการระบบโครงข่ายไฟฟ้าตามระเบียบของการไฟฟ้าฝ่ายจำหน่าย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“ค่าใช้จ่ายที่เกี่ยวข้อง” หมายความว่า ค่าใช้จ่ายสำหรับการดำเนินโครงการที่ได้รับความเห็นชอบจาก กกพ. และการไฟฟ้าฝ่ายจำหน่ายได้ประกาศให้ทราบเป็นการทั่วไป เช่น ค่าธรรมเนียมการยื่นคำเสนอขอขายไฟฟ้า หรือค่าใช้จ่ายในการเชื่อมต่อระบบไฟฟ้าและการตรวจสอบอุปกรณ์ หรือค่าใช้จ่ายอื่น ๆ 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3178238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9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ประธานกรรมการกำกับกิจการพลังงานเป็นผู้รักษาการตามระเบียบนี้ และ กกพ. เป็นผู้มีอำนาจวินิจฉัยชี้ขาดปัญหาเกี่ยวกับการปฏิบัติตามระเบียบนี้ คำวินิจฉัยของ กกพ. ให้เป็นที่สุด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กกพ. จะจัดหาไฟฟ้าจากการผลิตไฟฟ้าพลังงานแสงอาทิตย์ที่ติดตั้งบนหลังคา (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Solar PV Rooftop)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ในปี 2564 สำหรับผู้ผลิตไฟฟ้าขนาดเล็กมากที่เป็นโรงเรียน สถานศึกษา โรงพยาบาล และผู้ใช้ไฟฟ้าประเภทสูบน้ำเพื่อการเกษตร ซึ่งเป็นสัญญาซื้อขายไฟฟ้า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Non-Firm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โดยมีปริมาณการรับซื้อไฟฟ้า 50 เมกะวัตต์ ดังต่อไปนี้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th-TH" sz="2800" dirty="0">
              <a:latin typeface="Cordia New" pitchFamily="34" charset="-34"/>
              <a:cs typeface="Cordia New" pitchFamily="34" charset="-34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F997B1-5B50-478D-8FB1-9713907FFE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922" t="43742" r="16862" b="12965"/>
          <a:stretch/>
        </p:blipFill>
        <p:spPr>
          <a:xfrm>
            <a:off x="2152649" y="4287215"/>
            <a:ext cx="5122794" cy="197345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576448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2450</Words>
  <Application>Microsoft Office PowerPoint</Application>
  <PresentationFormat>On-screen Show (4:3)</PresentationFormat>
  <Paragraphs>132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Cordia New</vt:lpstr>
      <vt:lpstr>Wingdings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188</cp:revision>
  <dcterms:created xsi:type="dcterms:W3CDTF">2020-07-02T04:19:53Z</dcterms:created>
  <dcterms:modified xsi:type="dcterms:W3CDTF">2021-05-17T04:24:00Z</dcterms:modified>
</cp:coreProperties>
</file>