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2"/>
  </p:notesMasterIdLst>
  <p:sldIdLst>
    <p:sldId id="257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5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434" autoAdjust="0"/>
  </p:normalViewPr>
  <p:slideViewPr>
    <p:cSldViewPr snapToGrid="0">
      <p:cViewPr varScale="1">
        <p:scale>
          <a:sx n="64" d="100"/>
          <a:sy n="64" d="100"/>
        </p:scale>
        <p:origin x="1216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72A6FA-19E5-4530-8E92-E7C545222338}" type="datetimeFigureOut">
              <a:rPr lang="en-US" smtClean="0"/>
              <a:pPr/>
              <a:t>5/17/2021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121FA7-53BB-431B-BD21-66F8481CDE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118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B4C491BD-6194-4E51-ABE5-08A78BA5D132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/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3" name="Slide Number Placeholder 6"/>
          <p:cNvSpPr txBox="1">
            <a:spLocks noGrp="1"/>
          </p:cNvSpPr>
          <p:nvPr/>
        </p:nvSpPr>
        <p:spPr bwMode="auto">
          <a:xfrm>
            <a:off x="3778250" y="9429750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7A077828-BA68-4FDB-B286-F99BFA8E39AE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4" name="Header Placeholder 1"/>
          <p:cNvSpPr txBox="1">
            <a:spLocks noGrp="1"/>
          </p:cNvSpPr>
          <p:nvPr/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t>กฎหมายสิ่งแวดล้อม</a:t>
            </a:r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5" name="Footer Placeholder 5"/>
          <p:cNvSpPr txBox="1">
            <a:spLocks noGrp="1"/>
          </p:cNvSpPr>
          <p:nvPr/>
        </p:nvSpPr>
        <p:spPr bwMode="auto">
          <a:xfrm>
            <a:off x="0" y="9429750"/>
            <a:ext cx="289083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t>สงวนลิขสิทธิ์ โดย บริษัท เอไอเอ็ม คอนซัลแตนท์ จำกัด</a:t>
            </a:r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6" name="Slide Number Placeholder 6"/>
          <p:cNvSpPr txBox="1">
            <a:spLocks noGrp="1"/>
          </p:cNvSpPr>
          <p:nvPr/>
        </p:nvSpPr>
        <p:spPr bwMode="auto">
          <a:xfrm>
            <a:off x="3778250" y="9429750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9DB0AFA1-087E-401B-9EE8-E2A9F81D2861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8" name="Rectangle 3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07912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BABB1-DB2B-47DA-9383-9BD1C4A151D2}" type="datetime1">
              <a:rPr lang="th-TH"/>
              <a:pPr>
                <a:defRPr/>
              </a:pPr>
              <a:t>17/05/64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3A87A9-750A-4100-9A89-FB6E44F6923D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81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56BE8-4452-4952-830E-067303277A32}" type="datetime1">
              <a:rPr lang="th-TH"/>
              <a:pPr>
                <a:defRPr/>
              </a:pPr>
              <a:t>17/05/64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09CDF-57D0-4A7E-A3CE-958DEA43750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758050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5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5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87527-1E37-4224-B2FA-A56DBE435F9F}" type="datetime1">
              <a:rPr lang="th-TH"/>
              <a:pPr>
                <a:defRPr/>
              </a:pPr>
              <a:t>17/05/64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29876-FD68-43B2-AEAB-7ABAEA41773A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4642334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707F3-18E9-4CDF-ABE2-7D0CDBA9D667}" type="datetime1">
              <a:rPr lang="th-TH"/>
              <a:pPr>
                <a:defRPr/>
              </a:pPr>
              <a:t>17/05/64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1E7BCC-A2AE-4FEA-AEE1-FBD87B7DDA9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6399720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9F807-0E03-41E3-B6F0-4666956555B5}" type="datetime1">
              <a:rPr lang="th-TH"/>
              <a:pPr>
                <a:defRPr/>
              </a:pPr>
              <a:t>17/05/64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74DA2C-68FD-4707-9CCC-DB4A3143A744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0664165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0D24D-470D-4AC6-9E50-D4D049866E1C}" type="datetime1">
              <a:rPr lang="th-TH"/>
              <a:pPr>
                <a:defRPr/>
              </a:pPr>
              <a:t>17/05/64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546B2F-32E5-4534-994B-F5E5F619EDC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5462843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570B3-E003-4781-A0B1-E84946261D26}" type="datetime1">
              <a:rPr lang="th-TH"/>
              <a:pPr>
                <a:defRPr/>
              </a:pPr>
              <a:t>17/05/64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F472D-BD1F-466C-B8D3-D9BB1DE0A6B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57794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97266-AF0E-4FC1-B5DA-C537BF239B9C}" type="datetime1">
              <a:rPr lang="th-TH"/>
              <a:pPr>
                <a:defRPr/>
              </a:pPr>
              <a:t>17/05/64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25446-72A4-4255-8766-38084A1DE86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3760905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07E60-2EB8-44E0-8E02-6E01ADF756FB}" type="datetime1">
              <a:rPr lang="th-TH"/>
              <a:pPr>
                <a:defRPr/>
              </a:pPr>
              <a:t>17/05/64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1152AC-6E4F-48C5-9033-2B868489333B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4697445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47A27-D455-4386-92E3-4E96BEE8A254}" type="datetime1">
              <a:rPr lang="th-TH"/>
              <a:pPr>
                <a:defRPr/>
              </a:pPr>
              <a:t>17/05/64</a:t>
            </a:fld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C819D-8443-4FCB-A002-67309705E31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8125835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h-T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A5378-16E6-48F2-BE0E-249C3179A3A0}" type="datetime1">
              <a:rPr lang="th-TH"/>
              <a:pPr>
                <a:defRPr/>
              </a:pPr>
              <a:t>17/05/64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54712D-27E4-43A9-A709-727A1FC3C43C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510524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D1CFE-C5A8-47D2-9F36-5D1AAFE14A5A}" type="datetime1">
              <a:rPr lang="th-TH"/>
              <a:pPr>
                <a:defRPr/>
              </a:pPr>
              <a:t>17/05/64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71F4A-5F40-4BDE-92B8-7018362B7756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5361033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80EFC-EA06-4E7A-BD84-EE01BCD8EB45}" type="datetime1">
              <a:rPr lang="th-TH"/>
              <a:pPr>
                <a:defRPr/>
              </a:pPr>
              <a:t>17/05/64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EA77F9-2706-4212-8559-E4D02A59B49F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1864113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8B455-CAB6-409A-9A22-39494B2C07E6}" type="datetime1">
              <a:rPr lang="th-TH"/>
              <a:pPr>
                <a:defRPr/>
              </a:pPr>
              <a:t>17/05/64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B035E6-8DFE-423E-9F59-02531F06A4D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8352747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12798-1B63-4C0A-980A-3DF738A268E9}" type="datetime1">
              <a:rPr lang="th-TH"/>
              <a:pPr>
                <a:defRPr/>
              </a:pPr>
              <a:t>17/05/64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6075EE-C67A-4F50-AC19-7653DBFF7F42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2501958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2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583A2-90F3-47B6-9D2B-59AEEFDB4CD5}" type="datetime1">
              <a:rPr lang="th-TH"/>
              <a:pPr>
                <a:defRPr/>
              </a:pPr>
              <a:t>17/05/64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0D72A-D09F-4426-BCF1-626708EB19B4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2593017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4B255-B0EB-46D0-BEA5-9440035BA4F8}" type="datetime1">
              <a:rPr lang="th-TH"/>
              <a:pPr>
                <a:defRPr/>
              </a:pPr>
              <a:t>17/05/64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E50CC2-C140-480E-86E0-1A9E59F5820A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654478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99E29-F77D-465C-98F3-7DB32DCD1C04}" type="datetime1">
              <a:rPr lang="th-TH"/>
              <a:pPr>
                <a:defRPr/>
              </a:pPr>
              <a:t>17/05/64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E63DC-0C35-4D16-BC77-C69B7CC1F21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647290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1C967-6A03-40AD-9CC4-21CF0898DFB8}" type="datetime1">
              <a:rPr lang="th-TH"/>
              <a:pPr>
                <a:defRPr/>
              </a:pPr>
              <a:t>17/05/64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1D7417-B85E-445B-9B5C-80FFF4E74BF0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834930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84C5B-8D90-469A-BB28-45C03DAF8F61}" type="datetime1">
              <a:rPr lang="th-TH"/>
              <a:pPr>
                <a:defRPr/>
              </a:pPr>
              <a:t>17/05/64</a:t>
            </a:fld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86D271-6905-4286-9EE1-534BAA231E86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245043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7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h-T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60593-8D12-4B49-AD94-31C4E86E3C01}" type="datetime1">
              <a:rPr lang="th-TH"/>
              <a:pPr>
                <a:defRPr/>
              </a:pPr>
              <a:t>17/05/64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1A05F0-4F07-4D86-B720-5F438AA511AD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786823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F2BA5-B156-4DA1-A88B-6BAA4D1D48A0}" type="datetime1">
              <a:rPr lang="th-TH"/>
              <a:pPr>
                <a:defRPr/>
              </a:pPr>
              <a:t>17/05/64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A66CC5-C682-40DB-8031-062FF6079C12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498883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ChangeArrowheads="1"/>
          </p:cNvSpPr>
          <p:nvPr userDrawn="1"/>
        </p:nvSpPr>
        <p:spPr bwMode="auto">
          <a:xfrm>
            <a:off x="0" y="149450"/>
            <a:ext cx="326028" cy="537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CCFFF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th-TH" sz="3200" b="1">
              <a:solidFill>
                <a:prstClr val="black"/>
              </a:solidFill>
              <a:latin typeface="Cordia New" panose="020B0304020202020204" pitchFamily="34" charset="-34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th-TH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th-TH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7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951C24-B56C-4035-BDC5-103DCFE4AB7F}" type="datetime1">
              <a:rPr lang="th-TH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067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4209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2358EAD-14DD-444D-97A4-4A0F50B353A2}" type="slidenum">
              <a:rPr lang="th-TH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h-TH" altLang="en-US"/>
          </a:p>
        </p:txBody>
      </p:sp>
      <p:cxnSp>
        <p:nvCxnSpPr>
          <p:cNvPr id="1032" name="Straight Connector 14"/>
          <p:cNvCxnSpPr>
            <a:cxnSpLocks noChangeShapeType="1"/>
          </p:cNvCxnSpPr>
          <p:nvPr userDrawn="1"/>
        </p:nvCxnSpPr>
        <p:spPr bwMode="auto">
          <a:xfrm>
            <a:off x="935038" y="620713"/>
            <a:ext cx="8208962" cy="0"/>
          </a:xfrm>
          <a:prstGeom prst="line">
            <a:avLst/>
          </a:prstGeom>
          <a:noFill/>
          <a:ln w="9525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3" name="Straight Connector 14"/>
          <p:cNvCxnSpPr>
            <a:cxnSpLocks noChangeShapeType="1"/>
          </p:cNvCxnSpPr>
          <p:nvPr userDrawn="1"/>
        </p:nvCxnSpPr>
        <p:spPr bwMode="auto">
          <a:xfrm>
            <a:off x="935038" y="692150"/>
            <a:ext cx="8208962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034" name="รูปภาพ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35" y="44452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7539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8366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CCFFF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th-TH" sz="3200" b="1">
              <a:solidFill>
                <a:prstClr val="black"/>
              </a:solidFill>
              <a:latin typeface="Cordia New" panose="020B0304020202020204" pitchFamily="34" charset="-34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th-TH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th-TH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40B7BF-AB41-457D-BC2B-BF77F6CA611D}" type="datetime1">
              <a:rPr lang="th-TH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06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420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9AAF993-73DF-4218-A45D-BAA079F544DF}" type="slidenum">
              <a:rPr lang="th-TH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h-TH" altLang="en-US"/>
          </a:p>
        </p:txBody>
      </p:sp>
      <p:cxnSp>
        <p:nvCxnSpPr>
          <p:cNvPr id="1032" name="Straight Connector 14"/>
          <p:cNvCxnSpPr>
            <a:cxnSpLocks noChangeShapeType="1"/>
          </p:cNvCxnSpPr>
          <p:nvPr userDrawn="1"/>
        </p:nvCxnSpPr>
        <p:spPr bwMode="auto">
          <a:xfrm>
            <a:off x="935038" y="620713"/>
            <a:ext cx="8208962" cy="0"/>
          </a:xfrm>
          <a:prstGeom prst="line">
            <a:avLst/>
          </a:prstGeom>
          <a:noFill/>
          <a:ln w="9525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3" name="Straight Connector 14"/>
          <p:cNvCxnSpPr>
            <a:cxnSpLocks noChangeShapeType="1"/>
          </p:cNvCxnSpPr>
          <p:nvPr userDrawn="1"/>
        </p:nvCxnSpPr>
        <p:spPr bwMode="auto">
          <a:xfrm>
            <a:off x="935038" y="692150"/>
            <a:ext cx="8208962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034" name="รูปภาพ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44450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6468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imconsultant.com/" TargetMode="Externa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r>
              <a:rPr lang="en-US" altLang="en-US"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t>www.aimconsultant.com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536A29C5-ABC9-4BFB-8B14-2341D328DB99}" type="slidenum">
              <a:rPr lang="th-TH" altLang="en-US"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/>
              <a:t>1</a:t>
            </a:fld>
            <a:endParaRPr lang="th-TH" altLang="en-US" sz="12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076" name="Slide Number Placeholder 5"/>
          <p:cNvSpPr txBox="1">
            <a:spLocks noGrp="1"/>
          </p:cNvSpPr>
          <p:nvPr/>
        </p:nvSpPr>
        <p:spPr bwMode="auto">
          <a:xfrm>
            <a:off x="6553200" y="635637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altLang="en-US" sz="12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077" name="Rectangle 3"/>
          <p:cNvSpPr txBox="1">
            <a:spLocks noChangeArrowheads="1"/>
          </p:cNvSpPr>
          <p:nvPr/>
        </p:nvSpPr>
        <p:spPr bwMode="auto">
          <a:xfrm>
            <a:off x="250031" y="989032"/>
            <a:ext cx="8643938" cy="528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>
                <a:solidFill>
                  <a:prstClr val="black"/>
                </a:solidFill>
              </a:rPr>
              <a:t>ระเบียบคณะกรรมการกำกับกิจการพลังงานว่าด้วยการจัดหาไฟฟ้าโครงการผลิตไฟฟ้าจากพลังงานแสงอาทิตย์ที่ติดตั้งบนหลังคา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>
                <a:solidFill>
                  <a:prstClr val="black"/>
                </a:solidFill>
              </a:rPr>
              <a:t>สำหรับกลุ่มโรงเรียน สถานศึกษา โรงพยาบาล และสูบน้ำเพื่อการเกษตร (โครงการนำร่อง) พ.ศ. 2564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>
                <a:solidFill>
                  <a:prstClr val="black"/>
                </a:solidFill>
              </a:rPr>
              <a:t>ประกาศในราชกิจจานุเบกษา 14 พฤษภาคม 2564</a:t>
            </a:r>
          </a:p>
        </p:txBody>
      </p:sp>
    </p:spTree>
    <p:extLst>
      <p:ext uri="{BB962C8B-B14F-4D97-AF65-F5344CB8AC3E}">
        <p14:creationId xmlns:p14="http://schemas.microsoft.com/office/powerpoint/2010/main" val="23924492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10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42497"/>
            <a:ext cx="8742218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     การรับซื้อไฟฟ้าตามวรรคหนึ่ง ให้ใช้ราคารับซื้อไฟฟ้าส่วนเกินที่จำหน่ายไฟฟ้าเข้าระบบในอัตรา 1.00 บาทต่อหน่วย (</a:t>
            </a:r>
            <a:r>
              <a:rPr lang="en-US" sz="2800" dirty="0">
                <a:latin typeface="Cordia New" pitchFamily="34" charset="-34"/>
                <a:cs typeface="Cordia New" pitchFamily="34" charset="-34"/>
              </a:rPr>
              <a:t>kWh) </a:t>
            </a:r>
            <a:r>
              <a:rPr lang="th-TH" sz="2800" dirty="0">
                <a:latin typeface="Cordia New" pitchFamily="34" charset="-34"/>
                <a:cs typeface="Cordia New" pitchFamily="34" charset="-34"/>
              </a:rPr>
              <a:t>โดยมีระยะเวลารับซื้อไฟฟ้าไม่เกิน 10 ปี และกำหนดวัน </a:t>
            </a:r>
            <a:r>
              <a:rPr lang="en-US" sz="2800" dirty="0">
                <a:latin typeface="Cordia New" pitchFamily="34" charset="-34"/>
                <a:cs typeface="Cordia New" pitchFamily="34" charset="-34"/>
              </a:rPr>
              <a:t>SCOD </a:t>
            </a:r>
            <a:r>
              <a:rPr lang="th-TH" sz="2800" dirty="0">
                <a:latin typeface="Cordia New" pitchFamily="34" charset="-34"/>
                <a:cs typeface="Cordia New" pitchFamily="34" charset="-34"/>
              </a:rPr>
              <a:t>ภายในวันที่ 31 ธันวาคม 2564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th-TH" sz="2800" dirty="0">
                <a:latin typeface="Cordia New" pitchFamily="34" charset="-34"/>
                <a:cs typeface="Cordia New" pitchFamily="34" charset="-34"/>
              </a:rPr>
              <a:t>ผู้ยื่นขอผลิตไฟฟ้าขนาดเล็กมากต้องมีฐานะเป็นนิติบุคคลโดยมีคุณสมบัติและเงื่อนไขในการเข้าร่วมโครงการ ดังต่อไปนี้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(1) เป็นโรงเรียน สถานศึกษา โรงพยาบาล หรือผู้ใช้ไฟฟ้าประเภทสูบน้ำเพื่อการเกษตร 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(2) เป็นเจ้าของเครื่องวัดหน่วยไฟฟ้า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(3) ต้องปฏิบัติตามข้อกำหนดระบบโครงข่ายไฟฟ้า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(4) ต้องชำระค่าใช้จ่ายที่เกี่ยวข้องให้เสร็จสิ้นก่อนทำสัญญาซื้อขายไฟฟ้าตามหลักเกณฑ์หรือมาตรฐานที่ กกพ. กำหนด เพื่อเปลี่ยนเครื่องวัดหน่วยไฟฟ้าเป็นประเภทดิจิทัลภายหลังจากลงนามสัญญาซื้อขายไฟฟ้า</a:t>
            </a:r>
          </a:p>
        </p:txBody>
      </p:sp>
    </p:spTree>
    <p:extLst>
      <p:ext uri="{BB962C8B-B14F-4D97-AF65-F5344CB8AC3E}">
        <p14:creationId xmlns:p14="http://schemas.microsoft.com/office/powerpoint/2010/main" val="1308347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11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42497"/>
            <a:ext cx="8742218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th-TH" sz="2800" dirty="0">
                <a:latin typeface="Cordia New" pitchFamily="34" charset="-34"/>
                <a:cs typeface="Cordia New" pitchFamily="34" charset="-34"/>
              </a:rPr>
              <a:t>ผู้ยื่นขอผลิตไฟฟ้าขนาดเล็กมากที่ได้ยื่นคำเสนอขอขายไฟฟ้าแล้ว ห้ามเปลี่ยนแปลงขนาดกำลังการผลิตติดตั้งเกินกว่าที่ระบุไว้ในคำเสนอขอขายไฟฟ้า และห้ามเปลี่ยนแปลงจุดรับซื้อไฟฟ้า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th-TH" sz="2800" dirty="0">
                <a:latin typeface="Cordia New" pitchFamily="34" charset="-34"/>
                <a:cs typeface="Cordia New" pitchFamily="34" charset="-34"/>
              </a:rPr>
              <a:t>ผู้ยื่นขอผลิตไฟฟ้าขนาดเล็กมากต้องระบุวัน </a:t>
            </a:r>
            <a:r>
              <a:rPr lang="en-US" sz="2800" dirty="0">
                <a:latin typeface="Cordia New" pitchFamily="34" charset="-34"/>
                <a:cs typeface="Cordia New" pitchFamily="34" charset="-34"/>
              </a:rPr>
              <a:t>SCOD </a:t>
            </a:r>
            <a:r>
              <a:rPr lang="th-TH" sz="2800" dirty="0">
                <a:latin typeface="Cordia New" pitchFamily="34" charset="-34"/>
                <a:cs typeface="Cordia New" pitchFamily="34" charset="-34"/>
              </a:rPr>
              <a:t>ที่ชัดเจน โดยการไฟฟ้าฝ่ายจำหน่ายสามารถเปลี่ยนแปลงกำหนดวัน </a:t>
            </a:r>
            <a:r>
              <a:rPr lang="en-US" sz="2800" dirty="0">
                <a:latin typeface="Cordia New" pitchFamily="34" charset="-34"/>
                <a:cs typeface="Cordia New" pitchFamily="34" charset="-34"/>
              </a:rPr>
              <a:t>SCOD </a:t>
            </a:r>
            <a:r>
              <a:rPr lang="th-TH" sz="2800" dirty="0">
                <a:latin typeface="Cordia New" pitchFamily="34" charset="-34"/>
                <a:cs typeface="Cordia New" pitchFamily="34" charset="-34"/>
              </a:rPr>
              <a:t>ได้ตามความเหมาะสม วัน </a:t>
            </a:r>
            <a:r>
              <a:rPr lang="en-US" sz="2800" dirty="0">
                <a:latin typeface="Cordia New" pitchFamily="34" charset="-34"/>
                <a:cs typeface="Cordia New" pitchFamily="34" charset="-34"/>
              </a:rPr>
              <a:t>SCOD </a:t>
            </a:r>
            <a:r>
              <a:rPr lang="th-TH" sz="2800" dirty="0">
                <a:latin typeface="Cordia New" pitchFamily="34" charset="-34"/>
                <a:cs typeface="Cordia New" pitchFamily="34" charset="-34"/>
              </a:rPr>
              <a:t>ตามวรรคหนึ่ง จะต้องเป็นไปตามกรอบระยะเวลาที่ กกพ. กำหนดในประกาศเชิญชวนการรับซื้อไฟฟ้า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th-TH" sz="2800" dirty="0">
              <a:latin typeface="Cordia New" pitchFamily="34" charset="-34"/>
              <a:cs typeface="Cord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2237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12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42497"/>
            <a:ext cx="8742218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th-TH" sz="2800" dirty="0">
                <a:latin typeface="Cordia New" pitchFamily="34" charset="-34"/>
                <a:cs typeface="Cordia New" pitchFamily="34" charset="-34"/>
              </a:rPr>
              <a:t>การรับซื้อไฟฟ้าจากผู้ผลิตไฟฟ้าขนาดเล็กมากให้เป็นไปตามหลักเกณฑ์ วิธีการ 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และเงื่อนไขที่ กกพ. ประกาศกำหนดประกาศเชิญชวนการรับซื้อไฟฟ้าตามวรรคหนึ่ง ให้มีรายละเอียด ดังต่อไปนี้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(1) ปริมาณการรับซื้อไฟฟ้า 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(2) กำหนดวันเปิดและปิดรับคำเสนอขอขายไฟฟ้า และกำหนดระยะเวลาที่การไฟฟ้าฝ่ายจำหน่ายจะประกาศรายชื่อผู้ที่ผ่านการคัดเลือก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(3) อัตรารับซื้อไฟฟ้า กำหนดระยะเวลาวัน </a:t>
            </a:r>
            <a:r>
              <a:rPr lang="en-US" sz="2800" dirty="0">
                <a:latin typeface="Cordia New" pitchFamily="34" charset="-34"/>
                <a:cs typeface="Cordia New" pitchFamily="34" charset="-34"/>
              </a:rPr>
              <a:t>SCOD </a:t>
            </a:r>
            <a:r>
              <a:rPr lang="th-TH" sz="2800" dirty="0">
                <a:latin typeface="Cordia New" pitchFamily="34" charset="-34"/>
                <a:cs typeface="Cordia New" pitchFamily="34" charset="-34"/>
              </a:rPr>
              <a:t>และระยะเวลารับซื้อไฟฟ้า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(4) สถานที่ยื่นคำเสนอขอขายไฟฟ้า 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(5) ค่าใช้จ่ายที่เกี่ยวข้อง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(6) หลักเกณฑ์และเงื่อนไขอื่น ๆ ที่เกี่ยวข้อง (ถ้ามี)</a:t>
            </a:r>
          </a:p>
        </p:txBody>
      </p:sp>
    </p:spTree>
    <p:extLst>
      <p:ext uri="{BB962C8B-B14F-4D97-AF65-F5344CB8AC3E}">
        <p14:creationId xmlns:p14="http://schemas.microsoft.com/office/powerpoint/2010/main" val="33507514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13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42497"/>
            <a:ext cx="8742218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th-TH" sz="2400" dirty="0">
                <a:latin typeface="Cordia New" pitchFamily="34" charset="-34"/>
                <a:cs typeface="Cordia New" pitchFamily="34" charset="-34"/>
              </a:rPr>
              <a:t>ให้การไฟฟ้าฝ่ายจำหน่ายมีอำนาจหน้าที่ในพื้นที่ดำเนินการตามข้อ 5 ดังต่อไปนี้</a:t>
            </a:r>
          </a:p>
          <a:p>
            <a:r>
              <a:rPr lang="th-TH" sz="2400" dirty="0">
                <a:latin typeface="Cordia New" pitchFamily="34" charset="-34"/>
                <a:cs typeface="Cordia New" pitchFamily="34" charset="-34"/>
              </a:rPr>
              <a:t>(1) รับ พิจารณา และตรวจสอบคำเสนอขอขายไฟฟ้าที่มีความครบถ้วนสมบูรณ์ </a:t>
            </a:r>
          </a:p>
          <a:p>
            <a:r>
              <a:rPr lang="th-TH" sz="2400" dirty="0">
                <a:latin typeface="Cordia New" pitchFamily="34" charset="-34"/>
                <a:cs typeface="Cordia New" pitchFamily="34" charset="-34"/>
              </a:rPr>
              <a:t>โดยเรียงลำดับตามวันและเวลาที่ได้รับก่อนหลังตามความพร้อม (</a:t>
            </a:r>
            <a:r>
              <a:rPr lang="en-US" sz="2400" dirty="0">
                <a:latin typeface="Cordia New" pitchFamily="34" charset="-34"/>
                <a:cs typeface="Cordia New" pitchFamily="34" charset="-34"/>
              </a:rPr>
              <a:t>First come, first served) </a:t>
            </a:r>
            <a:r>
              <a:rPr lang="th-TH" sz="2400" dirty="0">
                <a:latin typeface="Cordia New" pitchFamily="34" charset="-34"/>
                <a:cs typeface="Cordia New" pitchFamily="34" charset="-34"/>
              </a:rPr>
              <a:t>ตามหลักเกณฑ์และเงื่อนไขที่ กกพ. กำหนดในประกาศเชิญชวนการรับซื้อไฟฟ้า</a:t>
            </a:r>
          </a:p>
          <a:p>
            <a:r>
              <a:rPr lang="th-TH" sz="2400" dirty="0">
                <a:latin typeface="Cordia New" pitchFamily="34" charset="-34"/>
                <a:cs typeface="Cordia New" pitchFamily="34" charset="-34"/>
              </a:rPr>
              <a:t>(2) ประกาศรายชื่อผู้ที่ผ่านการคัดเลือกภายใน 45 วันนับแต่วันยื่นคำเสนอขอขายไฟฟ้า โดยมีเงื่อนไขบังคับหลังให้ผู้ที่ผ่านการคัดเลือกทำสัญญาซื้อขายไฟฟ้าภายใน 30 วันนับแต่วันที่ประกาศรายชื่อผู้ที่ผ่านการคัดเลือก หากมิได้ทำสัญญาซื้อขายไฟฟ้าภายในระยะเวลาที่กำหนด ให้คำเสนอขอขายไฟฟ้า</a:t>
            </a:r>
          </a:p>
          <a:p>
            <a:r>
              <a:rPr lang="th-TH" sz="2400" dirty="0">
                <a:latin typeface="Cordia New" pitchFamily="34" charset="-34"/>
                <a:cs typeface="Cordia New" pitchFamily="34" charset="-34"/>
              </a:rPr>
              <a:t>สิ้นผลเมื่อพ้นกำหนดเวลาดังกล่าว โดยการไฟฟ้าฝ่ายจำหน</a:t>
            </a:r>
            <a:r>
              <a:rPr lang="th-TH" sz="2400" dirty="0" err="1">
                <a:latin typeface="Cordia New" pitchFamily="34" charset="-34"/>
                <a:cs typeface="Cordia New" pitchFamily="34" charset="-34"/>
              </a:rPr>
              <a:t>่า</a:t>
            </a:r>
            <a:r>
              <a:rPr lang="th-TH" sz="2400" dirty="0">
                <a:latin typeface="Cordia New" pitchFamily="34" charset="-34"/>
                <a:cs typeface="Cordia New" pitchFamily="34" charset="-34"/>
              </a:rPr>
              <a:t>ยมิพักต้องบอกกล่าว</a:t>
            </a:r>
          </a:p>
          <a:p>
            <a:r>
              <a:rPr lang="th-TH" sz="2400" dirty="0">
                <a:latin typeface="Cordia New" pitchFamily="34" charset="-34"/>
                <a:cs typeface="Cordia New" pitchFamily="34" charset="-34"/>
              </a:rPr>
              <a:t>(3) แจ้งผู้ที่ผ่านการคัดเลือกทราบรายละเอียดค่าใช้จ่ายที่เกี่ยวข้อง และผู้ที่ผ่านการคัดเลือกจะต้องชำระค่าใช้จ่ายดังกล่าวให้เสร็จสิ้นก่อน</a:t>
            </a:r>
            <a:r>
              <a:rPr lang="th-TH" sz="2400" dirty="0" err="1">
                <a:latin typeface="Cordia New" pitchFamily="34" charset="-34"/>
                <a:cs typeface="Cordia New" pitchFamily="34" charset="-34"/>
              </a:rPr>
              <a:t>การทำ</a:t>
            </a:r>
            <a:r>
              <a:rPr lang="th-TH" sz="2400" dirty="0">
                <a:latin typeface="Cordia New" pitchFamily="34" charset="-34"/>
                <a:cs typeface="Cordia New" pitchFamily="34" charset="-34"/>
              </a:rPr>
              <a:t>สัญญาซื้อขายไฟฟ้า</a:t>
            </a:r>
          </a:p>
          <a:p>
            <a:r>
              <a:rPr lang="th-TH" sz="2400" dirty="0">
                <a:latin typeface="Cordia New" pitchFamily="34" charset="-34"/>
                <a:cs typeface="Cordia New" pitchFamily="34" charset="-34"/>
              </a:rPr>
              <a:t>(4) รับซื้อไฟฟ้าจากการผลิตไฟฟ้าพลังงานแสงอาทิตย์ที่ติดตั้งบนหลังคา (</a:t>
            </a:r>
            <a:r>
              <a:rPr lang="en-US" sz="2400" dirty="0">
                <a:latin typeface="Cordia New" pitchFamily="34" charset="-34"/>
                <a:cs typeface="Cordia New" pitchFamily="34" charset="-34"/>
              </a:rPr>
              <a:t>Solar PV Rooftop) </a:t>
            </a:r>
            <a:r>
              <a:rPr lang="th-TH" sz="2400" dirty="0">
                <a:latin typeface="Cordia New" pitchFamily="34" charset="-34"/>
                <a:cs typeface="Cordia New" pitchFamily="34" charset="-34"/>
              </a:rPr>
              <a:t>ณ จุดรับซื้อไฟฟ้าตามพื้นที่และปริมาณที่กำหนดในประกาศเชิญชวนการรับซื้อไฟฟ้า โดยมีขนาดกำลังการผลิตติดตั้งมากกว่า 10 กิโลวัตต์ แต่น้อยกว่า 200 กิโลวัตต์ และมีกำหนดวัน </a:t>
            </a:r>
            <a:r>
              <a:rPr lang="en-US" sz="2400" dirty="0">
                <a:latin typeface="Cordia New" pitchFamily="34" charset="-34"/>
                <a:cs typeface="Cordia New" pitchFamily="34" charset="-34"/>
              </a:rPr>
              <a:t>SCOD </a:t>
            </a:r>
            <a:r>
              <a:rPr lang="th-TH" sz="2400" dirty="0">
                <a:latin typeface="Cordia New" pitchFamily="34" charset="-34"/>
                <a:cs typeface="Cordia New" pitchFamily="34" charset="-34"/>
              </a:rPr>
              <a:t>ภายในปี 2564</a:t>
            </a:r>
          </a:p>
        </p:txBody>
      </p:sp>
    </p:spTree>
    <p:extLst>
      <p:ext uri="{BB962C8B-B14F-4D97-AF65-F5344CB8AC3E}">
        <p14:creationId xmlns:p14="http://schemas.microsoft.com/office/powerpoint/2010/main" val="36216381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14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42497"/>
            <a:ext cx="8742218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th-TH" sz="2800" dirty="0">
                <a:latin typeface="Cordia New" pitchFamily="34" charset="-34"/>
                <a:cs typeface="Cordia New" pitchFamily="34" charset="-34"/>
              </a:rPr>
              <a:t>ปริมาณพลังงานไฟฟ้าที่จ่ายเข้าหรือรับจากระบบไฟฟ้าของการไฟฟ้าฝ่ายจำหน่าย ให้วัดจากปริมาณพลังงานไฟฟ้าที่จ่ายหรือรับจริงในเดือนนั้น ๆ จากเครื่องวัดหน่วยไฟฟ้า (</a:t>
            </a:r>
            <a:r>
              <a:rPr lang="en-US" sz="2800" dirty="0">
                <a:latin typeface="Cordia New" pitchFamily="34" charset="-34"/>
                <a:cs typeface="Cordia New" pitchFamily="34" charset="-34"/>
              </a:rPr>
              <a:t>Meter) </a:t>
            </a:r>
            <a:r>
              <a:rPr lang="th-TH" sz="2800" dirty="0">
                <a:latin typeface="Cordia New" pitchFamily="34" charset="-34"/>
                <a:cs typeface="Cordia New" pitchFamily="34" charset="-34"/>
              </a:rPr>
              <a:t>เครื่องเดียวกันที่สามารถอ่านค่าได้ทั้งจ่ายและรับจากระบบไฟฟ้า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               หากในช่วงเวลา 15 นาทีใด ๆ ที่ผู้ผลิตไฟฟ้าขนาดเล็กมากจ่ายปริมาณพลังไฟฟ้าเข้าสู่ระบบไฟฟ้าของการไฟฟ้าฝ่ายจำหน่ายเกินกว่าปริมาณพลังไฟฟ้าเสนอขายสูงสุดตามที่ระบุไว้ในสัญญาซื้อขายไฟฟ้าการไฟฟ้าฝ่ายจำหน่ายจะไม่คิดค่าพลังงานไฟฟ้าในส่วนที่เกินในทุก 15 นาทีใด ๆ ให้กับผู้ผลิตไฟฟ้าขนาดเล็กมาก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th-TH" sz="2800" dirty="0">
                <a:latin typeface="Cordia New" pitchFamily="34" charset="-34"/>
                <a:cs typeface="Cordia New" pitchFamily="34" charset="-34"/>
              </a:rPr>
              <a:t>มูลค่าของพลังงานไฟฟ้าที่จ่ายเข้าระบบไฟฟ้าของการไฟฟ้าฝ่ายจำหน่ายในแต่ละเดือนจะคำนวณจากปริมาณพลังงานไฟฟ้าที่จ่ายจริงในเดือนนั้น ๆ คูณด้วยอัตรารับซื้อไฟฟ้าที่กำหนดไว้ในประกาศเชิญชวนการรับซื้อไฟฟ้าในแต่ละคราว</a:t>
            </a:r>
          </a:p>
        </p:txBody>
      </p:sp>
    </p:spTree>
    <p:extLst>
      <p:ext uri="{BB962C8B-B14F-4D97-AF65-F5344CB8AC3E}">
        <p14:creationId xmlns:p14="http://schemas.microsoft.com/office/powerpoint/2010/main" val="32105232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15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42497"/>
            <a:ext cx="8742218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th-TH" sz="2800" dirty="0">
                <a:latin typeface="Cordia New" pitchFamily="34" charset="-34"/>
                <a:cs typeface="Cordia New" pitchFamily="34" charset="-34"/>
              </a:rPr>
              <a:t>มูลค่าของพลังงานไฟฟ้าที่รับจากการไฟฟ้าฝ่ายจำหน่ายในเดือนนั้น ๆ จะคำนวณตามประกาศอัตราค่าไฟฟ้าของการไฟฟ้าฝ่ายจำหน่าย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th-TH" sz="2800" dirty="0">
                <a:latin typeface="Cordia New" pitchFamily="34" charset="-34"/>
                <a:cs typeface="Cordia New" pitchFamily="34" charset="-34"/>
              </a:rPr>
              <a:t>ผู้ยื่นขอผลิตไฟฟ้าขนาดเล็กมากที่ผ่านการคัดเลือกจะต้องชำระค่าใช้จ่ายที่เกี่ยวข้อง ตามที่กำหนดไว้ในประกาศเชิญชวนการรับซื้อไฟฟ้าในแต่ละคราว โดยจะต้องชำระค่าใช้จ่ายดังกล่าวให้เสร็จสิ้นก่อน</a:t>
            </a:r>
            <a:r>
              <a:rPr lang="th-TH" sz="2800" dirty="0" err="1">
                <a:latin typeface="Cordia New" pitchFamily="34" charset="-34"/>
                <a:cs typeface="Cordia New" pitchFamily="34" charset="-34"/>
              </a:rPr>
              <a:t>การทำ</a:t>
            </a:r>
            <a:r>
              <a:rPr lang="th-TH" sz="2800" dirty="0">
                <a:latin typeface="Cordia New" pitchFamily="34" charset="-34"/>
                <a:cs typeface="Cordia New" pitchFamily="34" charset="-34"/>
              </a:rPr>
              <a:t>สัญญาซื้อขายไฟฟ้า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th-TH" sz="2800" dirty="0">
              <a:latin typeface="Cordia New" pitchFamily="34" charset="-34"/>
              <a:cs typeface="Cord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537341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16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42497"/>
            <a:ext cx="8742218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th-TH" sz="2800" dirty="0">
                <a:latin typeface="Cordia New" pitchFamily="34" charset="-34"/>
                <a:cs typeface="Cordia New" pitchFamily="34" charset="-34"/>
              </a:rPr>
              <a:t>ผู้ผลิตไฟฟ้าขนาดเล็กมากจะต้องปฏิบัติตามมาตรฐานในด้านความปลอดภัยและมาตรฐานในการเชื่อมต่อเข้ากับระบบตามข้อกำหนดระบบโครงข่ายไฟฟ้า รวมทั้งข้อกำหนดคุณสมบัติของวัสดุ อุปกรณ์และการติดตั้งระบบผลิตไฟฟ้าด้วยพลังงานแสงอาทิตย์บนหลังคา (</a:t>
            </a:r>
            <a:r>
              <a:rPr lang="en-US" sz="2800" dirty="0">
                <a:latin typeface="Cordia New" pitchFamily="34" charset="-34"/>
                <a:cs typeface="Cordia New" pitchFamily="34" charset="-34"/>
              </a:rPr>
              <a:t>Solar PV Rooftop) </a:t>
            </a:r>
            <a:r>
              <a:rPr lang="th-TH" sz="2800" dirty="0">
                <a:latin typeface="Cordia New" pitchFamily="34" charset="-34"/>
                <a:cs typeface="Cordia New" pitchFamily="34" charset="-34"/>
              </a:rPr>
              <a:t>ที่เกี่ยวข้องที่จะประกาศในประกาศเชิญชวนการรับซื้อไฟฟ้า และเพื่อความมั่นคงของระบบไฟฟ้า การไฟฟ้าฝ่ายจำหน่ายมีสิทธิตรวจสอบหรือขอให้ผู้ผลิตไฟฟ้าขนาดเล็กมากตรวจสอบ แก้ไข ปรับปรุงอุปกรณ์การจ่ายไฟฟ้าของผู้ผลิตไฟฟ้าขนาดเล็กมากที่เกี่ยวข้องกับระบบไฟฟ้าของการไฟฟ้าฝ่ายจำหน่ายเมื่อใดก็ได้ตามความจำเป็น โดยผู้ผลิตไฟฟ้าขนาดเล็กมากเป็นผู้รับผิดชอบภาระค่าใช้จ่ายที่เกิดขึ้นที่เหมาะสมและจำเป็น</a:t>
            </a:r>
          </a:p>
        </p:txBody>
      </p:sp>
    </p:spTree>
    <p:extLst>
      <p:ext uri="{BB962C8B-B14F-4D97-AF65-F5344CB8AC3E}">
        <p14:creationId xmlns:p14="http://schemas.microsoft.com/office/powerpoint/2010/main" val="17075485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17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42497"/>
            <a:ext cx="8742218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th-TH" sz="2800" dirty="0">
                <a:latin typeface="Cordia New" pitchFamily="34" charset="-34"/>
                <a:cs typeface="Cordia New" pitchFamily="34" charset="-34"/>
              </a:rPr>
              <a:t>เงื่อนไขและวิธีการปฏิบัติที่กำหนดไว้ในระเบียบ ประกาศ และสัญญาซื้อขายไฟฟ้า รวมทั้งเอกสารต่าง ๆ ที่เกี่ยวข้องให้ถือว่าเป็นส่วนหนึ่งของสัญญาซื้อขายไฟฟ้า และคู่สัญญาจะต้องปฏิบัติตามเงื่อนไขและข้อกำหนดในสัญญาซื้อขายไฟฟ้าอย่างเคร่งครัด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th-TH" sz="2800" dirty="0">
                <a:latin typeface="Cordia New" pitchFamily="34" charset="-34"/>
                <a:cs typeface="Cordia New" pitchFamily="34" charset="-34"/>
              </a:rPr>
              <a:t>การโอนสิทธิและหน้าที่ในคำเสนอขอขายไฟฟ้าหรือสัญญาซื้อขายไฟฟ้าให้กับผู้อื่นให้ทำได้เฉพาะผู้ที่มีคุณสมบัติตามระเบียบนี้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th-TH" sz="2800" dirty="0">
              <a:latin typeface="Cordia New" pitchFamily="34" charset="-34"/>
              <a:cs typeface="Cord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192745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18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42497"/>
            <a:ext cx="8742218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th-TH" sz="2800" dirty="0">
                <a:latin typeface="Cordia New" pitchFamily="34" charset="-34"/>
                <a:cs typeface="Cordia New" pitchFamily="34" charset="-34"/>
              </a:rPr>
              <a:t>ข้อพิพาทที่เกิดจากการปฏิบัติตามระเบียบ หรือประกาศเชิญชวนการรับซื้อไฟฟ้าที่ออกภายใต้ระเบียบฉบับนี้ และสัญญาซื้อขายไฟฟ้า ให้ระงับข้อพิพาทตามหลักเกณฑ์และวิธีการ ดังต่อไปนี้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th-TH" sz="2800" dirty="0">
                <a:latin typeface="Cordia New" pitchFamily="34" charset="-34"/>
                <a:cs typeface="Cordia New" pitchFamily="34" charset="-34"/>
              </a:rPr>
              <a:t>(1) ผู้ยื่นขอผลิตไฟฟ้าขนาดเล็กมาก หรือผู้ผลิตไฟฟ้าขนาดเล็กมาก หรือการไฟฟ้าฝ่ายจำหน่ายที่มีข้อพิพาทตามระเบียบหรือประกาศเชิญชวนการรับซื้อไฟฟ้าที่ออกภายใต้ระเบียบฉบับนี้ ให้ยื่นหนังสือต่อ กกพ. เพื่อวินิจฉัยชี้ขาด และคำวินิจฉัยของ กกพ. ให้เป็นที่สุด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th-TH" sz="2800" dirty="0">
                <a:latin typeface="Cordia New" pitchFamily="34" charset="-34"/>
                <a:cs typeface="Cordia New" pitchFamily="34" charset="-34"/>
              </a:rPr>
              <a:t>(2) ผู้ผลิตไฟฟ้าขนาดเล็กมากที่ประสบปัญหาจากการปฏิบัติตามสัญญาซื้อขายไฟฟ้า ให้ยื่นหนังสือต่อการไฟฟ้าฝ่ายจำหน่ายที่เป็นคู่สัญญาเพื่อพิจารณา หากไม่สามารถเจรจาหาข้อยุติได้ให้เสนอเรื่องต่ออนุญาโตตุลาการ หรือศาลไทยเป็นผู้วินิจฉัยชี้ขาด</a:t>
            </a:r>
          </a:p>
        </p:txBody>
      </p:sp>
    </p:spTree>
    <p:extLst>
      <p:ext uri="{BB962C8B-B14F-4D97-AF65-F5344CB8AC3E}">
        <p14:creationId xmlns:p14="http://schemas.microsoft.com/office/powerpoint/2010/main" val="30802212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 bwMode="auto">
          <a:xfrm>
            <a:off x="5943600" y="6477000"/>
            <a:ext cx="2819400" cy="336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B34E2E2D-C333-41FA-A5C9-7EFD11A186BE}" type="slidenum">
              <a:rPr lang="en-US" altLang="en-US" sz="10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/>
              <a:t>19</a:t>
            </a:fld>
            <a:endParaRPr lang="en-US" altLang="en-US" sz="10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755650" y="1700213"/>
            <a:ext cx="7561263" cy="4011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290" tIns="43144" rIns="86290" bIns="43144">
            <a:spAutoFit/>
          </a:bodyPr>
          <a:lstStyle>
            <a:lvl1pPr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 dirty="0">
                <a:solidFill>
                  <a:srgbClr val="FF0000"/>
                </a:solidFill>
              </a:rPr>
              <a:t>ติดต่อเรา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 dirty="0">
                <a:solidFill>
                  <a:srgbClr val="00B050"/>
                </a:solidFill>
              </a:rPr>
              <a:t>บริษัท เอไอ</a:t>
            </a:r>
            <a:r>
              <a:rPr lang="th-TH" altLang="en-US" sz="3400" dirty="0" err="1">
                <a:solidFill>
                  <a:srgbClr val="00B050"/>
                </a:solidFill>
              </a:rPr>
              <a:t>เอ็ม</a:t>
            </a:r>
            <a:r>
              <a:rPr lang="th-TH" altLang="en-US" sz="3400" dirty="0">
                <a:solidFill>
                  <a:srgbClr val="00B050"/>
                </a:solidFill>
              </a:rPr>
              <a:t> </a:t>
            </a:r>
            <a:r>
              <a:rPr lang="th-TH" altLang="en-US" sz="3400" dirty="0" err="1">
                <a:solidFill>
                  <a:srgbClr val="00B050"/>
                </a:solidFill>
              </a:rPr>
              <a:t>คอนซัลแตนท์</a:t>
            </a:r>
            <a:r>
              <a:rPr lang="th-TH" altLang="en-US" sz="3400" dirty="0">
                <a:solidFill>
                  <a:srgbClr val="00B050"/>
                </a:solidFill>
              </a:rPr>
              <a:t> จำกัด</a:t>
            </a:r>
            <a:endParaRPr lang="en-US" altLang="en-US" sz="3400" dirty="0">
              <a:solidFill>
                <a:srgbClr val="00B050"/>
              </a:solidFill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00B050"/>
                </a:solidFill>
              </a:rPr>
              <a:t>324/11 </a:t>
            </a:r>
            <a:r>
              <a:rPr lang="th-TH" altLang="en-US" sz="3400" dirty="0">
                <a:solidFill>
                  <a:srgbClr val="00B050"/>
                </a:solidFill>
              </a:rPr>
              <a:t>ถนนมาเจริญ แขวงหนองค้างพลู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 dirty="0">
                <a:solidFill>
                  <a:srgbClr val="00B050"/>
                </a:solidFill>
              </a:rPr>
              <a:t>เขตหนองแขม กทม. 10160 </a:t>
            </a:r>
            <a:r>
              <a:rPr lang="en-US" altLang="en-US" sz="3400" dirty="0">
                <a:solidFill>
                  <a:srgbClr val="00B050"/>
                </a:solidFill>
              </a:rPr>
              <a:t> 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00B050"/>
                </a:solidFill>
              </a:rPr>
              <a:t>Tel</a:t>
            </a:r>
            <a:r>
              <a:rPr lang="th-TH" altLang="en-US" sz="3400" dirty="0">
                <a:solidFill>
                  <a:srgbClr val="00B050"/>
                </a:solidFill>
              </a:rPr>
              <a:t>. 02-</a:t>
            </a:r>
            <a:r>
              <a:rPr lang="en-US" altLang="en-US" sz="3400" dirty="0">
                <a:solidFill>
                  <a:srgbClr val="00B050"/>
                </a:solidFill>
              </a:rPr>
              <a:t>489-2500-1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00B050"/>
                </a:solidFill>
                <a:hlinkClick r:id="rId2"/>
              </a:rPr>
              <a:t>www.aimconsultant.com</a:t>
            </a:r>
            <a:r>
              <a:rPr lang="th-TH" altLang="en-US" sz="3400" dirty="0">
                <a:solidFill>
                  <a:srgbClr val="00B050"/>
                </a:solidFill>
              </a:rPr>
              <a:t>  </a:t>
            </a:r>
            <a:endParaRPr lang="en-US" altLang="en-US" sz="3400" dirty="0">
              <a:solidFill>
                <a:srgbClr val="00B050"/>
              </a:solidFill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FF0000"/>
                </a:solidFill>
              </a:rPr>
              <a:t>Email: </a:t>
            </a:r>
            <a:r>
              <a:rPr lang="en-US" altLang="en-US" sz="3400" u="sng" dirty="0">
                <a:solidFill>
                  <a:srgbClr val="FF0000"/>
                </a:solidFill>
              </a:rPr>
              <a:t>marketing@aimconsultant.com</a:t>
            </a:r>
            <a:endParaRPr lang="th-TH" altLang="en-US" sz="34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24257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2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42497"/>
            <a:ext cx="8742218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th-TH" sz="2800" dirty="0">
                <a:latin typeface="Cordia New" pitchFamily="34" charset="-34"/>
                <a:cs typeface="Cordia New" pitchFamily="34" charset="-34"/>
              </a:rPr>
              <a:t>ระเบียบนี้ให้ใช้บังคับตั้งแต่วันถัดจากวันประกาศในราชกิจจานุเบกษาเป็นต้นไป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th-TH" sz="2800" dirty="0">
                <a:latin typeface="Cordia New" pitchFamily="34" charset="-34"/>
                <a:cs typeface="Cordia New" pitchFamily="34" charset="-34"/>
              </a:rPr>
              <a:t>ในระเบียบนี้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“กกพ.” หมายความว่า คณะกรรมการกำกับกิจการพลังงาน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“การไฟฟ้าฝ่ายจำหน่าย” หมายความว่า การไฟฟ้านครหลวง (กฟน.) หรือการไฟฟ้าส่วนภูมิภาค (กฟภ.)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“โครงการ” หมายความว่า โครงการผลิตไฟฟ้าจากพลังงานแสงอาทิตย์ที่ติดตั้งบนหลังคา (</a:t>
            </a:r>
            <a:r>
              <a:rPr lang="en-US" sz="2800" dirty="0">
                <a:latin typeface="Cordia New" pitchFamily="34" charset="-34"/>
                <a:cs typeface="Cordia New" pitchFamily="34" charset="-34"/>
              </a:rPr>
              <a:t>Solar PV Rooftop) </a:t>
            </a:r>
            <a:r>
              <a:rPr lang="th-TH" sz="2800" dirty="0">
                <a:latin typeface="Cordia New" pitchFamily="34" charset="-34"/>
                <a:cs typeface="Cordia New" pitchFamily="34" charset="-34"/>
              </a:rPr>
              <a:t>โดยเทคโนโลยีแผงพลังงานแสงอาทิตย์ (</a:t>
            </a:r>
            <a:r>
              <a:rPr lang="en-US" sz="2800" dirty="0">
                <a:latin typeface="Cordia New" pitchFamily="34" charset="-34"/>
                <a:cs typeface="Cordia New" pitchFamily="34" charset="-34"/>
              </a:rPr>
              <a:t>Photovoltaic Panel) </a:t>
            </a:r>
            <a:r>
              <a:rPr lang="th-TH" sz="2800" dirty="0">
                <a:latin typeface="Cordia New" pitchFamily="34" charset="-34"/>
                <a:cs typeface="Cordia New" pitchFamily="34" charset="-34"/>
              </a:rPr>
              <a:t>ที่ติดตั้งบนหลังคา ดาดฟ้า หรือส่วนหนึ่งส่วนใดบนอาคารซึ่งบุคคลอาจเข้าอยู่หรือใช้สอยได้ สำหรับกลุ่มโรงเรียน สถานศึกษา โรงพยาบาล และสูบน้ำเพื่อการเกษตร (โครงการนำร่อง) โดยมีขนาดกำลังการผลิตติดตั้งมากกว่า 10 กิโลวัตต์ แต่น้อยกว่า 200 กิโลวัตต์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3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42497"/>
            <a:ext cx="8742218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“การผลิตไฟฟ้าพลังงานแสงอาทิตย์ที่ติดตั้งบนหลังคา (</a:t>
            </a:r>
            <a:r>
              <a:rPr lang="en-US" sz="2800" dirty="0">
                <a:latin typeface="Cordia New" pitchFamily="34" charset="-34"/>
                <a:cs typeface="Cordia New" pitchFamily="34" charset="-34"/>
              </a:rPr>
              <a:t>Solar PV Rooftop)” </a:t>
            </a:r>
            <a:r>
              <a:rPr lang="th-TH" sz="2800" dirty="0">
                <a:latin typeface="Cordia New" pitchFamily="34" charset="-34"/>
                <a:cs typeface="Cordia New" pitchFamily="34" charset="-34"/>
              </a:rPr>
              <a:t>หมายความว่า การผลิตไฟฟ้าจากพลังงานแสงอาทิตย์โดยเทคโนโลยีแผงพลังงานแสงอาทิตย์ (</a:t>
            </a:r>
            <a:r>
              <a:rPr lang="en-US" sz="2800" dirty="0">
                <a:latin typeface="Cordia New" pitchFamily="34" charset="-34"/>
                <a:cs typeface="Cordia New" pitchFamily="34" charset="-34"/>
              </a:rPr>
              <a:t>Photovoltaic Panel) </a:t>
            </a:r>
            <a:r>
              <a:rPr lang="th-TH" sz="2800" dirty="0">
                <a:latin typeface="Cordia New" pitchFamily="34" charset="-34"/>
                <a:cs typeface="Cordia New" pitchFamily="34" charset="-34"/>
              </a:rPr>
              <a:t>ที่ติดตั้งบนหลังคา ดาดฟ้า หรือส่วนหนึ่งส่วนใดบนอาคารซึ่งบุคคลอาจเข้าอยู่หรือใช้สอยได้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“ผู้ยื่นขอผลิตไฟฟ้าขนาดเล็กมาก” หมายความว่า ผู้ที่ประสงค์จะผลิตไฟฟ้าจากการผลิตไฟฟ้าพลังงานแสงอาทิตย์ที่ติดตั้งบนหลังคา (</a:t>
            </a:r>
            <a:r>
              <a:rPr lang="en-US" sz="2800" dirty="0">
                <a:latin typeface="Cordia New" pitchFamily="34" charset="-34"/>
                <a:cs typeface="Cordia New" pitchFamily="34" charset="-34"/>
              </a:rPr>
              <a:t>Solar PV Rooftop) </a:t>
            </a:r>
            <a:r>
              <a:rPr lang="th-TH" sz="2800" dirty="0">
                <a:latin typeface="Cordia New" pitchFamily="34" charset="-34"/>
                <a:cs typeface="Cordia New" pitchFamily="34" charset="-34"/>
              </a:rPr>
              <a:t>โดยติดตั้งเพื่อใช้เองเป็นหลักและขายส่วนที่เหลือให้การไฟฟ้าฝ่ายจำหน่าย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“ผู้ผลิตไฟฟ้าขนาดเล็กมาก” หมายความว่า ผู้ยื่นขอผลิตไฟฟ้าขนาดเล็กมากที่ได้ทำสัญญาซื้อขายไฟฟ้ากับการไฟฟ้าฝ่ายจำหน่าย โดยติดตั้งเพื่อใช้เองเป็นหลักและขายส่วนที่เหลือให้การไฟฟ้าฝ่ายจำหน่าย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th-TH" sz="2800" dirty="0">
              <a:latin typeface="Cordia New" pitchFamily="34" charset="-34"/>
              <a:cs typeface="Cord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2863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4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42497"/>
            <a:ext cx="8742218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“สถานศึกษา” หมายความว่า สถานพัฒนาเด็กปฐมวัย โรงเรียน ศูนย์การเรียน วิทยาลัย สถาบัน มหาวิทยาลัย หน่วยงานการศึกษา หรือหน่วยงานอื่นของรัฐหรือของเอกชน ที่มีอำนาจหน้าที่หรือมีวัตถุประสงค์ในการจัดการศึกษาตามกฎหมายว่าด้วยการศึกษาแห่งชาติ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“โรงเรียน” หมายความว่า โรงเรียนที่ได้รับอนุญาตให้จัดตั้งและประกอบกิจการที่อยู่ในกำกับตามกฎหมายว่าด้วยการศึกษาแห่งชาติ และหมายความรวมถึงโรงเรียนที่จัดตั้งขึ้นตามกฎหมายอื่นที่มีวัตถุประสงค์ในการจัดการศึกษา</a:t>
            </a:r>
          </a:p>
          <a:p>
            <a:endParaRPr lang="th-TH" sz="2800" dirty="0">
              <a:latin typeface="Cordia New" pitchFamily="34" charset="-34"/>
              <a:cs typeface="Cord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0598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5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42497"/>
            <a:ext cx="8742218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“โรงพยาบาล” หมายความว่า สถานพยาบาลประเภทที่รับผู้ป่วยไว้ค้างคืนตามกฎกระทรวงกำหนดลักษณะของสถานพยาบาลและลักษณะการให้บริการของสถานพยาบาล พ.ศ. 2558 หรือสถานที่ที่มีชื่อเรียกอย่างอื่นตามกฎหมายว่าด้วยสถานพยาบาล และหมายความรวมถึงสถานพยาบาลประเภทที่รับผู้ป่วยไว้ค้างคืนตามประกาศกระทรวงสาธารณสุข เรื่อง การกำหนดลักษณะของสถานพยาบาลและมาตรฐานซึ่งได้รับการยกเว้นไม่ต้องอยู่ในบังคับตามกฎหมายว่าด้วยสถานพยาบาล ลงวันที่ 20 มีนาคม 2561 ซึ่งดำเนินการโดยกระทรวง ทบวง กรม องค์กรปกครองส่วนท้องถิ่น รัฐวิสาหกิจ สถาบันการศึกษาของรัฐ หน่วยงานอื่นของรัฐ สภากาชาดไทย หรือที่รัฐมนตรีประกาศกำหนดตามกฎหมายอื่น</a:t>
            </a:r>
          </a:p>
        </p:txBody>
      </p:sp>
    </p:spTree>
    <p:extLst>
      <p:ext uri="{BB962C8B-B14F-4D97-AF65-F5344CB8AC3E}">
        <p14:creationId xmlns:p14="http://schemas.microsoft.com/office/powerpoint/2010/main" val="2915352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6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42497"/>
            <a:ext cx="8742218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“ผู้ใช้ไฟฟ้าประเภทสูบน้ำเพื่อการเกษตร” หมายความว่า ผู้ใช้ไฟฟ้าประเภทสูบน้ำเพื่อการเกษตรตามประเภทกิจการที่กำหนดในโครงสร้างอัตราค่าไฟฟ้าของการไฟฟ้าฝ่ายจำหน่าย ณ วันยื่นคำเสนอขอขายไฟฟ้า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“เจ้าของเครื่องวัดหน่วยไฟฟ้า” หมายความว่า ผู้ขอใช้ไฟฟ้าที่การไฟฟ้าฝ่ายจำหน่ายได้จ่ายไฟฟ้าให้แล้ว และมีชื่อในทะเบียนผู้ใช้ไฟฟ้า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“ผู้มีสิทธิยื่นขอขายไฟฟ้า” หมายความว่า เจ้าของเครื่องวัดหน่วยไฟฟ้า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“สัญญาซื้อขายไฟฟ้า” หมายความว่า ข้อตกลงเป็นลายลักษณ์อักษรเพื่อซื้อขายไฟฟ้าระหว่างผู้ผลิตไฟฟ้าขนาดเล็กมากกับการไฟฟ้าฝ่ายจำหน่าย </a:t>
            </a:r>
          </a:p>
          <a:p>
            <a:r>
              <a:rPr lang="en-US" sz="2800" dirty="0">
                <a:latin typeface="Cordia New" pitchFamily="34" charset="-34"/>
                <a:cs typeface="Cordia New" pitchFamily="34" charset="-34"/>
              </a:rPr>
              <a:t>“Non-Firm” </a:t>
            </a:r>
            <a:r>
              <a:rPr lang="th-TH" sz="2800" dirty="0">
                <a:latin typeface="Cordia New" pitchFamily="34" charset="-34"/>
                <a:cs typeface="Cordia New" pitchFamily="34" charset="-34"/>
              </a:rPr>
              <a:t>หมายความว่า สัญญาซื้อขายไฟฟ้าที่ไม่บังคับให้การไฟฟ้าฝ่ายจำหน่ายรับซื้อ หรือไม่บังคับปริมาณซื้อขายไฟฟ้า โดยการไฟฟ้าฝ่ายจำหน่ายอาจปฏิเสธไม่รับซื้อไฟฟ้าตามสัญญาซื้อขายไฟฟ้าได้</a:t>
            </a:r>
          </a:p>
        </p:txBody>
      </p:sp>
    </p:spTree>
    <p:extLst>
      <p:ext uri="{BB962C8B-B14F-4D97-AF65-F5344CB8AC3E}">
        <p14:creationId xmlns:p14="http://schemas.microsoft.com/office/powerpoint/2010/main" val="587882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7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42497"/>
            <a:ext cx="8742218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“จุดรับซื้อไฟฟ้า” หมายความว่า จุดที่ติดตั้งเครื่องวัดหน่วยไฟฟ้าที่ผู้ผลิตไฟฟ้าขนาดเล็กมากจำหน่ายไฟฟ้าให้กับการไฟฟ้าฝ่ายจำหน่าย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“อัตรารับซื้อไฟฟ้า” หมายความว่า อัตราการรับซื้อไฟฟ้าของการผลิตไฟฟ้าพลังงานแสงอาทิตย์ที่ติดตั้งบนหลังคา (</a:t>
            </a:r>
            <a:r>
              <a:rPr lang="en-US" sz="2800" dirty="0">
                <a:latin typeface="Cordia New" pitchFamily="34" charset="-34"/>
                <a:cs typeface="Cordia New" pitchFamily="34" charset="-34"/>
              </a:rPr>
              <a:t>Solar PV Rooftop) </a:t>
            </a:r>
            <a:r>
              <a:rPr lang="th-TH" sz="2800" dirty="0">
                <a:latin typeface="Cordia New" pitchFamily="34" charset="-34"/>
                <a:cs typeface="Cordia New" pitchFamily="34" charset="-34"/>
              </a:rPr>
              <a:t>ตามมติคณะกรรมการนโยบายพลังงานแห่งชาติในการประชุมครั้งที่ 3/2563 (ครั้งที่ 152) เมื่อวันที่ 25 ธันวาคม 2563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“ขนาดกำลังการผลิตติดตั้ง” หมายความว่า ขนาดกำลังการผลิตสูงสุดรวมของแผงพลังงานแสงอาทิตย์ (</a:t>
            </a:r>
            <a:r>
              <a:rPr lang="en-US" sz="2800" dirty="0">
                <a:latin typeface="Cordia New" pitchFamily="34" charset="-34"/>
                <a:cs typeface="Cordia New" pitchFamily="34" charset="-34"/>
              </a:rPr>
              <a:t>Photovoltaic Panel) </a:t>
            </a:r>
            <a:r>
              <a:rPr lang="th-TH" sz="2800" dirty="0">
                <a:latin typeface="Cordia New" pitchFamily="34" charset="-34"/>
                <a:cs typeface="Cordia New" pitchFamily="34" charset="-34"/>
              </a:rPr>
              <a:t>ที่มีหน่วยเป็นกิโลวัตต์ (</a:t>
            </a:r>
            <a:r>
              <a:rPr lang="en-US" sz="2800" dirty="0" err="1">
                <a:latin typeface="Cordia New" pitchFamily="34" charset="-34"/>
                <a:cs typeface="Cordia New" pitchFamily="34" charset="-34"/>
              </a:rPr>
              <a:t>kWp</a:t>
            </a:r>
            <a:r>
              <a:rPr lang="en-US" sz="2800" dirty="0">
                <a:latin typeface="Cordia New" pitchFamily="34" charset="-34"/>
                <a:cs typeface="Cordia New" pitchFamily="34" charset="-34"/>
              </a:rPr>
              <a:t>) </a:t>
            </a:r>
            <a:r>
              <a:rPr lang="th-TH" sz="2800" dirty="0">
                <a:latin typeface="Cordia New" pitchFamily="34" charset="-34"/>
                <a:cs typeface="Cordia New" pitchFamily="34" charset="-34"/>
              </a:rPr>
              <a:t>ณ สภาวะทดสอบมาตรฐาน (</a:t>
            </a:r>
            <a:r>
              <a:rPr lang="en-US" sz="2800" dirty="0">
                <a:latin typeface="Cordia New" pitchFamily="34" charset="-34"/>
                <a:cs typeface="Cordia New" pitchFamily="34" charset="-34"/>
              </a:rPr>
              <a:t>Standard Test Condition) </a:t>
            </a:r>
            <a:r>
              <a:rPr lang="th-TH" sz="2800" dirty="0">
                <a:latin typeface="Cordia New" pitchFamily="34" charset="-34"/>
                <a:cs typeface="Cordia New" pitchFamily="34" charset="-34"/>
              </a:rPr>
              <a:t>ที่ได้ก าหนดไว้สำหรับการทดสอบแผงพลังงานแสงอาทิตย์ (</a:t>
            </a:r>
            <a:r>
              <a:rPr lang="en-US" sz="2800" dirty="0">
                <a:latin typeface="Cordia New" pitchFamily="34" charset="-34"/>
                <a:cs typeface="Cordia New" pitchFamily="34" charset="-34"/>
              </a:rPr>
              <a:t>Photovoltaic Panel) </a:t>
            </a:r>
            <a:r>
              <a:rPr lang="th-TH" sz="2800" dirty="0">
                <a:latin typeface="Cordia New" pitchFamily="34" charset="-34"/>
                <a:cs typeface="Cordia New" pitchFamily="34" charset="-34"/>
              </a:rPr>
              <a:t>ที่มีวงจรเดียวกันและจุดรับซื้อไฟฟ้าเดียวกันตามที่กำหนดในสัญญาซื้อขายไฟฟ้า</a:t>
            </a:r>
          </a:p>
        </p:txBody>
      </p:sp>
    </p:spTree>
    <p:extLst>
      <p:ext uri="{BB962C8B-B14F-4D97-AF65-F5344CB8AC3E}">
        <p14:creationId xmlns:p14="http://schemas.microsoft.com/office/powerpoint/2010/main" val="3929321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8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42497"/>
            <a:ext cx="8742218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“วัน </a:t>
            </a:r>
            <a:r>
              <a:rPr lang="en-US" sz="2800" dirty="0">
                <a:latin typeface="Cordia New" pitchFamily="34" charset="-34"/>
                <a:cs typeface="Cordia New" pitchFamily="34" charset="-34"/>
              </a:rPr>
              <a:t>SCOD” </a:t>
            </a:r>
            <a:r>
              <a:rPr lang="th-TH" sz="2800" dirty="0">
                <a:latin typeface="Cordia New" pitchFamily="34" charset="-34"/>
                <a:cs typeface="Cordia New" pitchFamily="34" charset="-34"/>
              </a:rPr>
              <a:t>หมายความว่า กำหนดวันจ่ายไฟฟ้าเข้าระบบเชิงพาณิชย์ที่ระบุในสัญญาซื้อขายไฟฟ้า (</a:t>
            </a:r>
            <a:r>
              <a:rPr lang="en-US" sz="2800" dirty="0">
                <a:latin typeface="Cordia New" pitchFamily="34" charset="-34"/>
                <a:cs typeface="Cordia New" pitchFamily="34" charset="-34"/>
              </a:rPr>
              <a:t>Scheduled Commercial Operation Date)</a:t>
            </a:r>
            <a:endParaRPr lang="th-TH" sz="2800" dirty="0">
              <a:latin typeface="Cordia New" pitchFamily="34" charset="-34"/>
              <a:cs typeface="Cordia New" pitchFamily="34" charset="-34"/>
            </a:endParaRP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“วัน </a:t>
            </a:r>
            <a:r>
              <a:rPr lang="en-US" sz="2800" dirty="0">
                <a:latin typeface="Cordia New" pitchFamily="34" charset="-34"/>
                <a:cs typeface="Cordia New" pitchFamily="34" charset="-34"/>
              </a:rPr>
              <a:t>COD” </a:t>
            </a:r>
            <a:r>
              <a:rPr lang="th-TH" sz="2800" dirty="0">
                <a:latin typeface="Cordia New" pitchFamily="34" charset="-34"/>
                <a:cs typeface="Cordia New" pitchFamily="34" charset="-34"/>
              </a:rPr>
              <a:t>หมายความว่า วันจ่ายไฟฟ้าเข้าระบบเชิงพาณิชย์ (</a:t>
            </a:r>
            <a:r>
              <a:rPr lang="en-US" sz="2800" dirty="0">
                <a:latin typeface="Cordia New" pitchFamily="34" charset="-34"/>
                <a:cs typeface="Cordia New" pitchFamily="34" charset="-34"/>
              </a:rPr>
              <a:t>Commercial Operation Date) </a:t>
            </a:r>
            <a:endParaRPr lang="th-TH" sz="2800" dirty="0">
              <a:latin typeface="Cordia New" pitchFamily="34" charset="-34"/>
              <a:cs typeface="Cordia New" pitchFamily="34" charset="-34"/>
            </a:endParaRP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“ข้อกำหนดระบบโครงข่ายไฟฟ้า” หมายความว่า ข้อกำหนดการเชื่อมต่อระบบโครงข่ายไฟฟ้า ข้อกำหนดการใช้บริการระบบโครงข่ายไฟฟ้า และข้อกำหนดการปฏิบัติการระบบโครงข่ายไฟฟ้าตามระเบียบของการไฟฟ้าฝ่ายจำหน่าย 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“ค่าใช้จ่ายที่เกี่ยวข้อง” หมายความว่า ค่าใช้จ่ายสำหรับการดำเนินโครงการที่ได้รับความเห็นชอบจาก กกพ. และการไฟฟ้าฝ่ายจำหน่ายได้ประกาศให้ทราบเป็นการทั่วไป เช่น ค่าธรรมเนียมการยื่นคำเสนอขอขายไฟฟ้า หรือค่าใช้จ่ายในการเชื่อมต่อระบบไฟฟ้าและการตรวจสอบอุปกรณ์ หรือค่าใช้จ่ายอื่น ๆ เป็นต้น</a:t>
            </a:r>
          </a:p>
        </p:txBody>
      </p:sp>
    </p:spTree>
    <p:extLst>
      <p:ext uri="{BB962C8B-B14F-4D97-AF65-F5344CB8AC3E}">
        <p14:creationId xmlns:p14="http://schemas.microsoft.com/office/powerpoint/2010/main" val="31782388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9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42497"/>
            <a:ext cx="8742218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th-TH" sz="2800" dirty="0">
                <a:latin typeface="Cordia New" pitchFamily="34" charset="-34"/>
                <a:cs typeface="Cordia New" pitchFamily="34" charset="-34"/>
              </a:rPr>
              <a:t>ประธานกรรมการกำกับกิจการพลังงานเป็นผู้รักษาการตามระเบียบนี้ และ กกพ. เป็นผู้มีอำนาจวินิจฉัยชี้ขาดปัญหาเกี่ยวกับการปฏิบัติตามระเบียบนี้ คำวินิจฉัยของ กกพ. ให้เป็นที่สุด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th-TH" sz="2800" dirty="0">
                <a:latin typeface="Cordia New" pitchFamily="34" charset="-34"/>
                <a:cs typeface="Cordia New" pitchFamily="34" charset="-34"/>
              </a:rPr>
              <a:t>กกพ. จะจัดหาไฟฟ้าจากการผลิตไฟฟ้าพลังงานแสงอาทิตย์ที่ติดตั้งบนหลังคา (</a:t>
            </a:r>
            <a:r>
              <a:rPr lang="en-US" sz="2800" dirty="0">
                <a:latin typeface="Cordia New" pitchFamily="34" charset="-34"/>
                <a:cs typeface="Cordia New" pitchFamily="34" charset="-34"/>
              </a:rPr>
              <a:t>Solar PV Rooftop) </a:t>
            </a:r>
            <a:r>
              <a:rPr lang="th-TH" sz="2800" dirty="0">
                <a:latin typeface="Cordia New" pitchFamily="34" charset="-34"/>
                <a:cs typeface="Cordia New" pitchFamily="34" charset="-34"/>
              </a:rPr>
              <a:t>ในปี 2564 สำหรับผู้ผลิตไฟฟ้าขนาดเล็กมากที่เป็นโรงเรียน สถานศึกษา โรงพยาบาล และผู้ใช้ไฟฟ้าประเภทสูบน้ำเพื่อการเกษตร ซึ่งเป็นสัญญาซื้อขายไฟฟ้า </a:t>
            </a:r>
            <a:r>
              <a:rPr lang="en-US" sz="2800" dirty="0">
                <a:latin typeface="Cordia New" pitchFamily="34" charset="-34"/>
                <a:cs typeface="Cordia New" pitchFamily="34" charset="-34"/>
              </a:rPr>
              <a:t>Non-Firm </a:t>
            </a:r>
            <a:r>
              <a:rPr lang="th-TH" sz="2800" dirty="0">
                <a:latin typeface="Cordia New" pitchFamily="34" charset="-34"/>
                <a:cs typeface="Cordia New" pitchFamily="34" charset="-34"/>
              </a:rPr>
              <a:t>โดยมีปริมาณการรับซื้อไฟฟ้า 50 เมกะวัตต์ ดังต่อไปนี้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th-TH" sz="2800" dirty="0">
              <a:latin typeface="Cordia New" pitchFamily="34" charset="-34"/>
              <a:cs typeface="Cordia New" pitchFamily="34" charset="-34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FF997B1-5B50-478D-8FB1-9713907FFEE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922" t="43742" r="16862" b="12965"/>
          <a:stretch/>
        </p:blipFill>
        <p:spPr>
          <a:xfrm>
            <a:off x="2152649" y="4287215"/>
            <a:ext cx="5122794" cy="197345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5764480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756</TotalTime>
  <Words>2450</Words>
  <Application>Microsoft Office PowerPoint</Application>
  <PresentationFormat>On-screen Show (4:3)</PresentationFormat>
  <Paragraphs>132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Cordia New</vt:lpstr>
      <vt:lpstr>Wingdings</vt:lpstr>
      <vt:lpstr>1_Office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user</cp:lastModifiedBy>
  <cp:revision>188</cp:revision>
  <dcterms:created xsi:type="dcterms:W3CDTF">2020-07-02T04:19:53Z</dcterms:created>
  <dcterms:modified xsi:type="dcterms:W3CDTF">2021-05-17T04:24:00Z</dcterms:modified>
</cp:coreProperties>
</file>